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75F9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75F9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75F9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" y="0"/>
            <a:ext cx="12173710" cy="90830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523" y="22858"/>
            <a:ext cx="12174220" cy="6815455"/>
          </a:xfrm>
          <a:custGeom>
            <a:avLst/>
            <a:gdLst/>
            <a:ahLst/>
            <a:cxnLst/>
            <a:rect l="l" t="t" r="r" b="b"/>
            <a:pathLst>
              <a:path w="12174220" h="6815455">
                <a:moveTo>
                  <a:pt x="0" y="6815328"/>
                </a:moveTo>
                <a:lnTo>
                  <a:pt x="12173712" y="6815328"/>
                </a:lnTo>
                <a:lnTo>
                  <a:pt x="12173712" y="0"/>
                </a:lnTo>
                <a:lnTo>
                  <a:pt x="0" y="0"/>
                </a:lnTo>
                <a:lnTo>
                  <a:pt x="0" y="6815328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6200" y="88442"/>
            <a:ext cx="1202258" cy="104071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3632" y="115823"/>
            <a:ext cx="1097280" cy="935736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20040" y="0"/>
            <a:ext cx="688555" cy="72504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26720" y="42671"/>
            <a:ext cx="448055" cy="542543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0" y="6675119"/>
            <a:ext cx="12173712" cy="16154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52038" y="744677"/>
            <a:ext cx="4677409" cy="329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375F9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9691" y="1998852"/>
            <a:ext cx="11436350" cy="2526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16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7" Type="http://schemas.openxmlformats.org/officeDocument/2006/relationships/image" Target="../media/image31.pn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g"/><Relationship Id="rId5" Type="http://schemas.openxmlformats.org/officeDocument/2006/relationships/image" Target="../media/image16.png"/><Relationship Id="rId4" Type="http://schemas.openxmlformats.org/officeDocument/2006/relationships/image" Target="../media/image2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" y="0"/>
            <a:ext cx="12176759" cy="685799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647438" y="6139078"/>
            <a:ext cx="2088514" cy="5149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z="1600" b="1" dirty="0">
                <a:latin typeface="Arial"/>
                <a:cs typeface="Arial"/>
              </a:rPr>
              <a:t>29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августа</a:t>
            </a:r>
            <a:r>
              <a:rPr sz="1600" b="1" spc="7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2023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spc="5" dirty="0">
                <a:latin typeface="Arial"/>
                <a:cs typeface="Arial"/>
              </a:rPr>
              <a:t>года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b="1" dirty="0">
                <a:latin typeface="Arial"/>
                <a:cs typeface="Arial"/>
              </a:rPr>
              <a:t>г.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Краснодар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4747" y="1486357"/>
            <a:ext cx="9575800" cy="30765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10"/>
              </a:spcBef>
            </a:pPr>
            <a:r>
              <a:rPr sz="4000" b="1" dirty="0">
                <a:solidFill>
                  <a:srgbClr val="244060"/>
                </a:solidFill>
                <a:latin typeface="Calibri"/>
                <a:cs typeface="Calibri"/>
              </a:rPr>
              <a:t>Об</a:t>
            </a:r>
            <a:r>
              <a:rPr sz="4000" b="1" spc="-4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4000" b="1" spc="-5" dirty="0">
                <a:solidFill>
                  <a:srgbClr val="244060"/>
                </a:solidFill>
                <a:latin typeface="Calibri"/>
                <a:cs typeface="Calibri"/>
              </a:rPr>
              <a:t>организации</a:t>
            </a:r>
            <a:r>
              <a:rPr sz="4000" b="1" spc="-5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4000" b="1" spc="-10" dirty="0">
                <a:solidFill>
                  <a:srgbClr val="244060"/>
                </a:solidFill>
                <a:latin typeface="Calibri"/>
                <a:cs typeface="Calibri"/>
              </a:rPr>
              <a:t>государственной</a:t>
            </a:r>
            <a:r>
              <a:rPr sz="4000" b="1" spc="-9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4000" b="1" spc="-5" dirty="0">
                <a:solidFill>
                  <a:srgbClr val="244060"/>
                </a:solidFill>
                <a:latin typeface="Calibri"/>
                <a:cs typeface="Calibri"/>
              </a:rPr>
              <a:t>итоговой </a:t>
            </a:r>
            <a:r>
              <a:rPr sz="4000" b="1" spc="-89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4000" b="1" spc="-10" dirty="0">
                <a:solidFill>
                  <a:srgbClr val="244060"/>
                </a:solidFill>
                <a:latin typeface="Calibri"/>
                <a:cs typeface="Calibri"/>
              </a:rPr>
              <a:t>аттестации </a:t>
            </a:r>
            <a:r>
              <a:rPr sz="4000" b="1" dirty="0">
                <a:solidFill>
                  <a:srgbClr val="244060"/>
                </a:solidFill>
                <a:latin typeface="Calibri"/>
                <a:cs typeface="Calibri"/>
              </a:rPr>
              <a:t>по </a:t>
            </a:r>
            <a:r>
              <a:rPr sz="4000" b="1" spc="-5" dirty="0">
                <a:solidFill>
                  <a:srgbClr val="244060"/>
                </a:solidFill>
                <a:latin typeface="Calibri"/>
                <a:cs typeface="Calibri"/>
              </a:rPr>
              <a:t>образовательным </a:t>
            </a:r>
            <a:r>
              <a:rPr sz="4000" b="1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4000" b="1" spc="-5" dirty="0">
                <a:solidFill>
                  <a:srgbClr val="244060"/>
                </a:solidFill>
                <a:latin typeface="Calibri"/>
                <a:cs typeface="Calibri"/>
              </a:rPr>
              <a:t>программам</a:t>
            </a:r>
            <a:r>
              <a:rPr sz="4000" b="1" spc="-5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244060"/>
                </a:solidFill>
                <a:latin typeface="Calibri"/>
                <a:cs typeface="Calibri"/>
              </a:rPr>
              <a:t>основного</a:t>
            </a:r>
            <a:r>
              <a:rPr sz="4000" b="1" spc="-6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4000" b="1" spc="-5" dirty="0">
                <a:solidFill>
                  <a:srgbClr val="244060"/>
                </a:solidFill>
                <a:latin typeface="Calibri"/>
                <a:cs typeface="Calibri"/>
              </a:rPr>
              <a:t>общего</a:t>
            </a:r>
            <a:endParaRPr sz="4000">
              <a:latin typeface="Calibri"/>
              <a:cs typeface="Calibri"/>
            </a:endParaRPr>
          </a:p>
          <a:p>
            <a:pPr marL="329565" marR="319405" algn="ctr">
              <a:lnSpc>
                <a:spcPct val="100000"/>
              </a:lnSpc>
              <a:spcBef>
                <a:spcPts val="5"/>
              </a:spcBef>
            </a:pPr>
            <a:r>
              <a:rPr sz="4000" b="1" dirty="0">
                <a:solidFill>
                  <a:srgbClr val="244060"/>
                </a:solidFill>
                <a:latin typeface="Calibri"/>
                <a:cs typeface="Calibri"/>
              </a:rPr>
              <a:t>образования</a:t>
            </a:r>
            <a:r>
              <a:rPr sz="4000" b="1" spc="-6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4000" b="1" spc="5" dirty="0">
                <a:solidFill>
                  <a:srgbClr val="244060"/>
                </a:solidFill>
                <a:latin typeface="Calibri"/>
                <a:cs typeface="Calibri"/>
              </a:rPr>
              <a:t>в</a:t>
            </a:r>
            <a:r>
              <a:rPr sz="4000" b="1" spc="-4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4000" b="1" spc="-15" dirty="0">
                <a:solidFill>
                  <a:srgbClr val="244060"/>
                </a:solidFill>
                <a:latin typeface="Calibri"/>
                <a:cs typeface="Calibri"/>
              </a:rPr>
              <a:t>дополнительный</a:t>
            </a:r>
            <a:r>
              <a:rPr sz="4000" b="1" spc="-3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4000" b="1" spc="-15" dirty="0">
                <a:solidFill>
                  <a:srgbClr val="244060"/>
                </a:solidFill>
                <a:latin typeface="Calibri"/>
                <a:cs typeface="Calibri"/>
              </a:rPr>
              <a:t>период </a:t>
            </a:r>
            <a:r>
              <a:rPr sz="4000" b="1" spc="-89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244060"/>
                </a:solidFill>
                <a:latin typeface="Calibri"/>
                <a:cs typeface="Calibri"/>
              </a:rPr>
              <a:t>в</a:t>
            </a:r>
            <a:r>
              <a:rPr sz="4000" b="1" spc="-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4000" b="1" spc="5" dirty="0">
                <a:solidFill>
                  <a:srgbClr val="244060"/>
                </a:solidFill>
                <a:latin typeface="Calibri"/>
                <a:cs typeface="Calibri"/>
              </a:rPr>
              <a:t>2023</a:t>
            </a:r>
            <a:r>
              <a:rPr sz="4000" b="1" spc="-5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4000" b="1" spc="-40" dirty="0">
                <a:solidFill>
                  <a:srgbClr val="244060"/>
                </a:solidFill>
                <a:latin typeface="Calibri"/>
                <a:cs typeface="Calibri"/>
              </a:rPr>
              <a:t>году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77008" y="440181"/>
            <a:ext cx="742632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20" dirty="0">
                <a:solidFill>
                  <a:srgbClr val="375F92"/>
                </a:solidFill>
                <a:latin typeface="Arial"/>
                <a:cs typeface="Arial"/>
              </a:rPr>
              <a:t>МИНИСТЕРСТВО</a:t>
            </a:r>
            <a:r>
              <a:rPr sz="2000" b="1" spc="-4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000" b="1" spc="-40" dirty="0">
                <a:solidFill>
                  <a:srgbClr val="375F92"/>
                </a:solidFill>
                <a:latin typeface="Arial"/>
                <a:cs typeface="Arial"/>
              </a:rPr>
              <a:t>ОБРАЗОВАНИЯ,</a:t>
            </a:r>
            <a:r>
              <a:rPr sz="2000" b="1" spc="114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000" b="1" spc="-35" dirty="0">
                <a:solidFill>
                  <a:srgbClr val="375F92"/>
                </a:solidFill>
                <a:latin typeface="Arial"/>
                <a:cs typeface="Arial"/>
              </a:rPr>
              <a:t>НАУКИ</a:t>
            </a:r>
            <a:r>
              <a:rPr sz="2000" b="1" spc="9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375F92"/>
                </a:solidFill>
                <a:latin typeface="Arial"/>
                <a:cs typeface="Arial"/>
              </a:rPr>
              <a:t>И</a:t>
            </a:r>
            <a:r>
              <a:rPr sz="2000" b="1" spc="-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375F92"/>
                </a:solidFill>
                <a:latin typeface="Arial"/>
                <a:cs typeface="Arial"/>
              </a:rPr>
              <a:t>МОЛОДЁЖНОЙ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ПОЛИТИКИ</a:t>
            </a:r>
            <a:r>
              <a:rPr spc="-60" dirty="0"/>
              <a:t> </a:t>
            </a:r>
            <a:r>
              <a:rPr spc="-35" dirty="0"/>
              <a:t>КРАСНОДАРСКОГО</a:t>
            </a:r>
            <a:r>
              <a:rPr spc="114" dirty="0"/>
              <a:t> </a:t>
            </a:r>
            <a:r>
              <a:rPr spc="-70" dirty="0"/>
              <a:t>КРАЯ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57911" y="85343"/>
            <a:ext cx="11942445" cy="1205865"/>
            <a:chOff x="57911" y="85343"/>
            <a:chExt cx="11942445" cy="120586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3728" y="286511"/>
              <a:ext cx="138683" cy="100431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16768" y="85343"/>
              <a:ext cx="1283207" cy="62179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911" y="103682"/>
              <a:ext cx="807364" cy="92920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4591" y="210311"/>
              <a:ext cx="557784" cy="670559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8804529" y="5363971"/>
            <a:ext cx="28378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Карамов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Игорь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Рифкатович,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15" dirty="0">
                <a:latin typeface="Calibri"/>
                <a:cs typeface="Calibri"/>
              </a:rPr>
              <a:t>руководитель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ГКУ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КК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ЦОКО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7002" y="139141"/>
            <a:ext cx="365188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spc="5" dirty="0">
                <a:solidFill>
                  <a:srgbClr val="244060"/>
                </a:solidFill>
                <a:latin typeface="Calibri"/>
                <a:cs typeface="Calibri"/>
              </a:rPr>
              <a:t>Новый</a:t>
            </a:r>
            <a:r>
              <a:rPr sz="2800" spc="-8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44060"/>
                </a:solidFill>
                <a:latin typeface="Calibri"/>
                <a:cs typeface="Calibri"/>
              </a:rPr>
              <a:t>ПОРЯДОК</a:t>
            </a:r>
            <a:r>
              <a:rPr sz="2800" spc="-7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800" spc="5" dirty="0">
                <a:solidFill>
                  <a:srgbClr val="244060"/>
                </a:solidFill>
                <a:latin typeface="Calibri"/>
                <a:cs typeface="Calibri"/>
              </a:rPr>
              <a:t>ГИА-9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52209" y="1533144"/>
            <a:ext cx="7280275" cy="4319270"/>
            <a:chOff x="152209" y="1533144"/>
            <a:chExt cx="7280275" cy="43192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4215" y="1761744"/>
              <a:ext cx="2748092" cy="408127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56971" y="1757172"/>
              <a:ext cx="3005455" cy="4090670"/>
            </a:xfrm>
            <a:custGeom>
              <a:avLst/>
              <a:gdLst/>
              <a:ahLst/>
              <a:cxnLst/>
              <a:rect l="l" t="t" r="r" b="b"/>
              <a:pathLst>
                <a:path w="3005455" h="4090670">
                  <a:moveTo>
                    <a:pt x="0" y="4090416"/>
                  </a:moveTo>
                  <a:lnTo>
                    <a:pt x="3005328" y="4090416"/>
                  </a:lnTo>
                  <a:lnTo>
                    <a:pt x="3005328" y="0"/>
                  </a:lnTo>
                  <a:lnTo>
                    <a:pt x="0" y="0"/>
                  </a:lnTo>
                  <a:lnTo>
                    <a:pt x="0" y="409041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18688" y="2919983"/>
              <a:ext cx="487680" cy="862965"/>
            </a:xfrm>
            <a:custGeom>
              <a:avLst/>
              <a:gdLst/>
              <a:ahLst/>
              <a:cxnLst/>
              <a:rect l="l" t="t" r="r" b="b"/>
              <a:pathLst>
                <a:path w="487679" h="862964">
                  <a:moveTo>
                    <a:pt x="243839" y="0"/>
                  </a:moveTo>
                  <a:lnTo>
                    <a:pt x="243839" y="215645"/>
                  </a:lnTo>
                  <a:lnTo>
                    <a:pt x="0" y="215645"/>
                  </a:lnTo>
                  <a:lnTo>
                    <a:pt x="0" y="646938"/>
                  </a:lnTo>
                  <a:lnTo>
                    <a:pt x="243839" y="646938"/>
                  </a:lnTo>
                  <a:lnTo>
                    <a:pt x="243839" y="862583"/>
                  </a:lnTo>
                  <a:lnTo>
                    <a:pt x="487679" y="431291"/>
                  </a:lnTo>
                  <a:lnTo>
                    <a:pt x="243839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18688" y="2919983"/>
              <a:ext cx="487680" cy="862965"/>
            </a:xfrm>
            <a:custGeom>
              <a:avLst/>
              <a:gdLst/>
              <a:ahLst/>
              <a:cxnLst/>
              <a:rect l="l" t="t" r="r" b="b"/>
              <a:pathLst>
                <a:path w="487679" h="862964">
                  <a:moveTo>
                    <a:pt x="0" y="215645"/>
                  </a:moveTo>
                  <a:lnTo>
                    <a:pt x="243839" y="215645"/>
                  </a:lnTo>
                  <a:lnTo>
                    <a:pt x="243839" y="0"/>
                  </a:lnTo>
                  <a:lnTo>
                    <a:pt x="487679" y="431291"/>
                  </a:lnTo>
                  <a:lnTo>
                    <a:pt x="243839" y="862583"/>
                  </a:lnTo>
                  <a:lnTo>
                    <a:pt x="243839" y="646938"/>
                  </a:lnTo>
                  <a:lnTo>
                    <a:pt x="0" y="646938"/>
                  </a:lnTo>
                  <a:lnTo>
                    <a:pt x="0" y="215645"/>
                  </a:lnTo>
                  <a:close/>
                </a:path>
              </a:pathLst>
            </a:custGeom>
            <a:ln w="1828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83992" y="1533144"/>
              <a:ext cx="4448429" cy="135762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3208782" y="1793239"/>
            <a:ext cx="8677275" cy="20447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7785" marR="4730750" algn="ctr">
              <a:lnSpc>
                <a:spcPct val="100000"/>
              </a:lnSpc>
              <a:spcBef>
                <a:spcPts val="105"/>
              </a:spcBef>
            </a:pP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при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к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а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з</a:t>
            </a:r>
            <a:r>
              <a:rPr sz="1100" b="1" spc="-5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М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и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н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и</a:t>
            </a:r>
            <a:r>
              <a:rPr sz="1100" b="1" spc="-10" dirty="0">
                <a:solidFill>
                  <a:srgbClr val="244060"/>
                </a:solidFill>
                <a:latin typeface="Calibri"/>
                <a:cs typeface="Calibri"/>
              </a:rPr>
              <a:t>с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тер</a:t>
            </a:r>
            <a:r>
              <a:rPr sz="1100" b="1" spc="-10" dirty="0">
                <a:solidFill>
                  <a:srgbClr val="244060"/>
                </a:solidFill>
                <a:latin typeface="Calibri"/>
                <a:cs typeface="Calibri"/>
              </a:rPr>
              <a:t>с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т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в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а</a:t>
            </a:r>
            <a:r>
              <a:rPr sz="1100" b="1" spc="-5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пр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о</a:t>
            </a:r>
            <a:r>
              <a:rPr sz="1100" b="1" spc="-10" dirty="0">
                <a:solidFill>
                  <a:srgbClr val="244060"/>
                </a:solidFill>
                <a:latin typeface="Calibri"/>
                <a:cs typeface="Calibri"/>
              </a:rPr>
              <a:t>с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в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е</a:t>
            </a:r>
            <a:r>
              <a:rPr sz="1100" b="1" spc="-10" dirty="0">
                <a:solidFill>
                  <a:srgbClr val="244060"/>
                </a:solidFill>
                <a:latin typeface="Calibri"/>
                <a:cs typeface="Calibri"/>
              </a:rPr>
              <a:t>щ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ен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и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я</a:t>
            </a:r>
            <a:r>
              <a:rPr sz="1100" b="1" spc="-5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spc="-15" dirty="0">
                <a:solidFill>
                  <a:srgbClr val="244060"/>
                </a:solidFill>
                <a:latin typeface="Calibri"/>
                <a:cs typeface="Calibri"/>
              </a:rPr>
              <a:t>Р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о</a:t>
            </a:r>
            <a:r>
              <a:rPr sz="1100" b="1" spc="-10" dirty="0">
                <a:solidFill>
                  <a:srgbClr val="244060"/>
                </a:solidFill>
                <a:latin typeface="Calibri"/>
                <a:cs typeface="Calibri"/>
              </a:rPr>
              <a:t>сс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ий</a:t>
            </a:r>
            <a:r>
              <a:rPr sz="1100" b="1" spc="-10" dirty="0">
                <a:solidFill>
                  <a:srgbClr val="244060"/>
                </a:solidFill>
                <a:latin typeface="Calibri"/>
                <a:cs typeface="Calibri"/>
              </a:rPr>
              <a:t>с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кой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244060"/>
                </a:solidFill>
                <a:latin typeface="Calibri"/>
                <a:cs typeface="Calibri"/>
              </a:rPr>
              <a:t>Ф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е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д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е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ра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ц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и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и</a:t>
            </a:r>
            <a:r>
              <a:rPr sz="1100" b="1" spc="-7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и  Федеральной</a:t>
            </a:r>
            <a:r>
              <a:rPr sz="1100" b="1" spc="-5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службы</a:t>
            </a:r>
            <a:r>
              <a:rPr sz="1100" b="1" spc="1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по</a:t>
            </a:r>
            <a:r>
              <a:rPr sz="1100" b="1" spc="-3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надзору</a:t>
            </a:r>
            <a:r>
              <a:rPr sz="1100" b="1" spc="-5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в</a:t>
            </a:r>
            <a:r>
              <a:rPr sz="1100" b="1" spc="2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сфере</a:t>
            </a:r>
            <a:r>
              <a:rPr sz="1100" b="1" spc="-1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образования</a:t>
            </a:r>
            <a:r>
              <a:rPr sz="1100" b="1" spc="-8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и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науки </a:t>
            </a:r>
            <a:r>
              <a:rPr sz="1100" b="1" spc="-23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от 4 апреля </a:t>
            </a:r>
            <a:r>
              <a:rPr sz="1100" b="1" spc="-10" dirty="0">
                <a:solidFill>
                  <a:srgbClr val="244060"/>
                </a:solidFill>
                <a:latin typeface="Calibri"/>
                <a:cs typeface="Calibri"/>
              </a:rPr>
              <a:t>2023 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г. №232/551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«Об утверждении Порядка 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проведения</a:t>
            </a:r>
            <a:r>
              <a:rPr sz="1100" b="1" spc="-6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государственной</a:t>
            </a:r>
            <a:r>
              <a:rPr sz="1100" b="1" spc="-7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итоговой</a:t>
            </a:r>
            <a:r>
              <a:rPr sz="1100" b="1" spc="-5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аттестации</a:t>
            </a:r>
            <a:r>
              <a:rPr sz="1100" b="1" spc="-2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по</a:t>
            </a:r>
            <a:endParaRPr sz="1100">
              <a:latin typeface="Calibri"/>
              <a:cs typeface="Calibri"/>
            </a:endParaRPr>
          </a:p>
          <a:p>
            <a:pPr marR="4675505" algn="ctr">
              <a:lnSpc>
                <a:spcPct val="100000"/>
              </a:lnSpc>
            </a:pP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о</a:t>
            </a:r>
            <a:r>
              <a:rPr sz="1100" b="1" spc="-15" dirty="0">
                <a:solidFill>
                  <a:srgbClr val="244060"/>
                </a:solidFill>
                <a:latin typeface="Calibri"/>
                <a:cs typeface="Calibri"/>
              </a:rPr>
              <a:t>б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раз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ов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а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те</a:t>
            </a:r>
            <a:r>
              <a:rPr sz="1100" b="1" spc="-10" dirty="0">
                <a:solidFill>
                  <a:srgbClr val="244060"/>
                </a:solidFill>
                <a:latin typeface="Calibri"/>
                <a:cs typeface="Calibri"/>
              </a:rPr>
              <a:t>л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ь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н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ым</a:t>
            </a:r>
            <a:r>
              <a:rPr sz="1100" b="1" spc="-8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пр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о</a:t>
            </a:r>
            <a:r>
              <a:rPr sz="1100" b="1" spc="-10" dirty="0">
                <a:solidFill>
                  <a:srgbClr val="244060"/>
                </a:solidFill>
                <a:latin typeface="Calibri"/>
                <a:cs typeface="Calibri"/>
              </a:rPr>
              <a:t>г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ра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мм</a:t>
            </a:r>
            <a:r>
              <a:rPr sz="1100" b="1" spc="-20" dirty="0">
                <a:solidFill>
                  <a:srgbClr val="244060"/>
                </a:solidFill>
                <a:latin typeface="Calibri"/>
                <a:cs typeface="Calibri"/>
              </a:rPr>
              <a:t>а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м</a:t>
            </a:r>
            <a:r>
              <a:rPr sz="1100" b="1" spc="-5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о</a:t>
            </a:r>
            <a:r>
              <a:rPr sz="1100" b="1" spc="-10" dirty="0">
                <a:solidFill>
                  <a:srgbClr val="244060"/>
                </a:solidFill>
                <a:latin typeface="Calibri"/>
                <a:cs typeface="Calibri"/>
              </a:rPr>
              <a:t>с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н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ов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н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о</a:t>
            </a:r>
            <a:r>
              <a:rPr sz="1100" b="1" spc="-10" dirty="0">
                <a:solidFill>
                  <a:srgbClr val="244060"/>
                </a:solidFill>
                <a:latin typeface="Calibri"/>
                <a:cs typeface="Calibri"/>
              </a:rPr>
              <a:t>г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о</a:t>
            </a:r>
            <a:r>
              <a:rPr sz="1100" b="1" spc="-5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о</a:t>
            </a:r>
            <a:r>
              <a:rPr sz="1100" b="1" spc="-15" dirty="0">
                <a:solidFill>
                  <a:srgbClr val="244060"/>
                </a:solidFill>
                <a:latin typeface="Calibri"/>
                <a:cs typeface="Calibri"/>
              </a:rPr>
              <a:t>б</a:t>
            </a:r>
            <a:r>
              <a:rPr sz="1100" b="1" spc="-10" dirty="0">
                <a:solidFill>
                  <a:srgbClr val="244060"/>
                </a:solidFill>
                <a:latin typeface="Calibri"/>
                <a:cs typeface="Calibri"/>
              </a:rPr>
              <a:t>щ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е</a:t>
            </a:r>
            <a:r>
              <a:rPr sz="1100" b="1" spc="-10" dirty="0">
                <a:solidFill>
                  <a:srgbClr val="244060"/>
                </a:solidFill>
                <a:latin typeface="Calibri"/>
                <a:cs typeface="Calibri"/>
              </a:rPr>
              <a:t>г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о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о</a:t>
            </a:r>
            <a:r>
              <a:rPr sz="1100" b="1" spc="-15" dirty="0">
                <a:solidFill>
                  <a:srgbClr val="244060"/>
                </a:solidFill>
                <a:latin typeface="Calibri"/>
                <a:cs typeface="Calibri"/>
              </a:rPr>
              <a:t>б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раз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ов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а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н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и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я»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Calibri"/>
              <a:cs typeface="Calibri"/>
            </a:endParaRPr>
          </a:p>
          <a:p>
            <a:pPr marL="967105" marR="5080">
              <a:lnSpc>
                <a:spcPct val="106800"/>
              </a:lnSpc>
            </a:pPr>
            <a:r>
              <a:rPr sz="1200" b="1" spc="-5" dirty="0">
                <a:solidFill>
                  <a:srgbClr val="17375E"/>
                </a:solidFill>
                <a:latin typeface="Calibri"/>
                <a:cs typeface="Calibri"/>
              </a:rPr>
              <a:t>исключена</a:t>
            </a:r>
            <a:r>
              <a:rPr sz="1200" b="1" spc="4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17375E"/>
                </a:solidFill>
                <a:latin typeface="Calibri"/>
                <a:cs typeface="Calibri"/>
              </a:rPr>
              <a:t>норма</a:t>
            </a:r>
            <a:r>
              <a:rPr sz="1200" b="1" spc="6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17375E"/>
                </a:solidFill>
                <a:latin typeface="Calibri"/>
                <a:cs typeface="Calibri"/>
              </a:rPr>
              <a:t>о</a:t>
            </a:r>
            <a:r>
              <a:rPr sz="1200" b="1" spc="5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7375E"/>
                </a:solidFill>
                <a:latin typeface="Calibri"/>
                <a:cs typeface="Calibri"/>
              </a:rPr>
              <a:t>необходимости</a:t>
            </a:r>
            <a:r>
              <a:rPr sz="1200" b="1" spc="5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17375E"/>
                </a:solidFill>
                <a:latin typeface="Calibri"/>
                <a:cs typeface="Calibri"/>
              </a:rPr>
              <a:t>выделять</a:t>
            </a:r>
            <a:r>
              <a:rPr sz="1200" b="1" spc="4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17375E"/>
                </a:solidFill>
                <a:latin typeface="Calibri"/>
                <a:cs typeface="Calibri"/>
              </a:rPr>
              <a:t>в</a:t>
            </a:r>
            <a:r>
              <a:rPr sz="1200" b="1" spc="5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5" dirty="0">
                <a:solidFill>
                  <a:srgbClr val="17375E"/>
                </a:solidFill>
                <a:latin typeface="Calibri"/>
                <a:cs typeface="Calibri"/>
              </a:rPr>
              <a:t>ППЭ</a:t>
            </a:r>
            <a:r>
              <a:rPr sz="1200" b="1" spc="5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17375E"/>
                </a:solidFill>
                <a:latin typeface="Calibri"/>
                <a:cs typeface="Calibri"/>
              </a:rPr>
              <a:t>отдельные</a:t>
            </a:r>
            <a:r>
              <a:rPr sz="1200" b="1" spc="5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7375E"/>
                </a:solidFill>
                <a:latin typeface="Calibri"/>
                <a:cs typeface="Calibri"/>
              </a:rPr>
              <a:t>помещения</a:t>
            </a:r>
            <a:r>
              <a:rPr sz="1200" b="1" spc="5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17375E"/>
                </a:solidFill>
                <a:latin typeface="Calibri"/>
                <a:cs typeface="Calibri"/>
              </a:rPr>
              <a:t>для</a:t>
            </a:r>
            <a:r>
              <a:rPr sz="1200" b="1" spc="5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7375E"/>
                </a:solidFill>
                <a:latin typeface="Calibri"/>
                <a:cs typeface="Calibri"/>
              </a:rPr>
              <a:t>представителей</a:t>
            </a:r>
            <a:r>
              <a:rPr sz="1200" b="1" spc="6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7375E"/>
                </a:solidFill>
                <a:latin typeface="Calibri"/>
                <a:cs typeface="Calibri"/>
              </a:rPr>
              <a:t>средств</a:t>
            </a:r>
            <a:r>
              <a:rPr sz="1200" b="1" spc="5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17375E"/>
                </a:solidFill>
                <a:latin typeface="Calibri"/>
                <a:cs typeface="Calibri"/>
              </a:rPr>
              <a:t>массовой </a:t>
            </a:r>
            <a:r>
              <a:rPr sz="1200" b="1" spc="-254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17375E"/>
                </a:solidFill>
                <a:latin typeface="Calibri"/>
                <a:cs typeface="Calibri"/>
              </a:rPr>
              <a:t>информации</a:t>
            </a:r>
            <a:r>
              <a:rPr sz="1200" b="1" spc="-7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17375E"/>
                </a:solidFill>
                <a:latin typeface="Calibri"/>
                <a:cs typeface="Calibri"/>
              </a:rPr>
              <a:t>и</a:t>
            </a:r>
            <a:r>
              <a:rPr sz="1200" b="1" spc="-5" dirty="0">
                <a:solidFill>
                  <a:srgbClr val="17375E"/>
                </a:solidFill>
                <a:latin typeface="Calibri"/>
                <a:cs typeface="Calibri"/>
              </a:rPr>
              <a:t> общественных </a:t>
            </a:r>
            <a:r>
              <a:rPr sz="1200" b="1" spc="-10" dirty="0">
                <a:solidFill>
                  <a:srgbClr val="17375E"/>
                </a:solidFill>
                <a:latin typeface="Calibri"/>
                <a:cs typeface="Calibri"/>
              </a:rPr>
              <a:t>наблюдателей</a:t>
            </a:r>
            <a:endParaRPr sz="1200">
              <a:latin typeface="Calibri"/>
              <a:cs typeface="Calibri"/>
            </a:endParaRPr>
          </a:p>
          <a:p>
            <a:pPr marL="967105" marR="6985" indent="311150">
              <a:lnSpc>
                <a:spcPts val="1560"/>
              </a:lnSpc>
              <a:spcBef>
                <a:spcPts val="45"/>
              </a:spcBef>
            </a:pPr>
            <a:r>
              <a:rPr sz="1200" b="1" spc="-10" dirty="0">
                <a:solidFill>
                  <a:srgbClr val="17375E"/>
                </a:solidFill>
                <a:latin typeface="Calibri"/>
                <a:cs typeface="Calibri"/>
              </a:rPr>
              <a:t>регламентированы</a:t>
            </a:r>
            <a:r>
              <a:rPr sz="1200" b="1" spc="17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17375E"/>
                </a:solidFill>
                <a:latin typeface="Calibri"/>
                <a:cs typeface="Calibri"/>
              </a:rPr>
              <a:t>случаи</a:t>
            </a:r>
            <a:r>
              <a:rPr sz="1200" b="1" spc="15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17375E"/>
                </a:solidFill>
                <a:latin typeface="Calibri"/>
                <a:cs typeface="Calibri"/>
              </a:rPr>
              <a:t>опоздания</a:t>
            </a:r>
            <a:r>
              <a:rPr sz="1200" b="1" spc="15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7375E"/>
                </a:solidFill>
                <a:latin typeface="Calibri"/>
                <a:cs typeface="Calibri"/>
              </a:rPr>
              <a:t>участников</a:t>
            </a:r>
            <a:r>
              <a:rPr sz="1200" b="1" spc="16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17375E"/>
                </a:solidFill>
                <a:latin typeface="Calibri"/>
                <a:cs typeface="Calibri"/>
              </a:rPr>
              <a:t>экзаменов</a:t>
            </a:r>
            <a:r>
              <a:rPr sz="1200" b="1" spc="15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17375E"/>
                </a:solidFill>
                <a:latin typeface="Calibri"/>
                <a:cs typeface="Calibri"/>
              </a:rPr>
              <a:t>и</a:t>
            </a:r>
            <a:r>
              <a:rPr sz="1200" b="1" spc="14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17375E"/>
                </a:solidFill>
                <a:latin typeface="Calibri"/>
                <a:cs typeface="Calibri"/>
              </a:rPr>
              <a:t>порядок</a:t>
            </a:r>
            <a:r>
              <a:rPr sz="1200" b="1" spc="16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7375E"/>
                </a:solidFill>
                <a:latin typeface="Calibri"/>
                <a:cs typeface="Calibri"/>
              </a:rPr>
              <a:t>действий</a:t>
            </a:r>
            <a:r>
              <a:rPr sz="1200" b="1" spc="16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10" dirty="0">
                <a:solidFill>
                  <a:srgbClr val="17375E"/>
                </a:solidFill>
                <a:latin typeface="Calibri"/>
                <a:cs typeface="Calibri"/>
              </a:rPr>
              <a:t>лиц,</a:t>
            </a:r>
            <a:r>
              <a:rPr sz="1200" b="1" spc="13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7375E"/>
                </a:solidFill>
                <a:latin typeface="Calibri"/>
                <a:cs typeface="Calibri"/>
              </a:rPr>
              <a:t>привлекаемых</a:t>
            </a:r>
            <a:r>
              <a:rPr sz="1200" b="1" spc="16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17375E"/>
                </a:solidFill>
                <a:latin typeface="Calibri"/>
                <a:cs typeface="Calibri"/>
              </a:rPr>
              <a:t>к </a:t>
            </a:r>
            <a:r>
              <a:rPr sz="1200" b="1" spc="-26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17375E"/>
                </a:solidFill>
                <a:latin typeface="Calibri"/>
                <a:cs typeface="Calibri"/>
              </a:rPr>
              <a:t>организации</a:t>
            </a:r>
            <a:r>
              <a:rPr sz="1200" b="1" spc="-6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17375E"/>
                </a:solidFill>
                <a:latin typeface="Calibri"/>
                <a:cs typeface="Calibri"/>
              </a:rPr>
              <a:t>и</a:t>
            </a:r>
            <a:r>
              <a:rPr sz="1200" b="1" spc="2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17375E"/>
                </a:solidFill>
                <a:latin typeface="Calibri"/>
                <a:cs typeface="Calibri"/>
              </a:rPr>
              <a:t>проведению</a:t>
            </a:r>
            <a:r>
              <a:rPr sz="1200" b="1" spc="-4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17375E"/>
                </a:solidFill>
                <a:latin typeface="Calibri"/>
                <a:cs typeface="Calibri"/>
              </a:rPr>
              <a:t>экзаменов,</a:t>
            </a:r>
            <a:r>
              <a:rPr sz="1200" b="1" spc="-2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17375E"/>
                </a:solidFill>
                <a:latin typeface="Calibri"/>
                <a:cs typeface="Calibri"/>
              </a:rPr>
              <a:t>при</a:t>
            </a:r>
            <a:r>
              <a:rPr sz="1200" b="1" spc="-5" dirty="0">
                <a:solidFill>
                  <a:srgbClr val="17375E"/>
                </a:solidFill>
                <a:latin typeface="Calibri"/>
                <a:cs typeface="Calibri"/>
              </a:rPr>
              <a:t> опозданиях</a:t>
            </a:r>
            <a:r>
              <a:rPr sz="1200" b="1" spc="-2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17375E"/>
                </a:solidFill>
                <a:latin typeface="Calibri"/>
                <a:cs typeface="Calibri"/>
              </a:rPr>
              <a:t>и</a:t>
            </a:r>
            <a:r>
              <a:rPr sz="1200" b="1" spc="-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17375E"/>
                </a:solidFill>
                <a:latin typeface="Calibri"/>
                <a:cs typeface="Calibri"/>
              </a:rPr>
              <a:t>неявке </a:t>
            </a:r>
            <a:r>
              <a:rPr sz="1200" b="1" spc="-5" dirty="0">
                <a:solidFill>
                  <a:srgbClr val="17375E"/>
                </a:solidFill>
                <a:latin typeface="Calibri"/>
                <a:cs typeface="Calibri"/>
              </a:rPr>
              <a:t>участников</a:t>
            </a:r>
            <a:r>
              <a:rPr sz="1200" b="1" spc="-2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5" dirty="0">
                <a:solidFill>
                  <a:srgbClr val="17375E"/>
                </a:solidFill>
                <a:latin typeface="Calibri"/>
                <a:cs typeface="Calibri"/>
              </a:rPr>
              <a:t>(п.</a:t>
            </a:r>
            <a:r>
              <a:rPr sz="1200" b="1" spc="-2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17375E"/>
                </a:solidFill>
                <a:latin typeface="Calibri"/>
                <a:cs typeface="Calibri"/>
              </a:rPr>
              <a:t>58</a:t>
            </a:r>
            <a:r>
              <a:rPr sz="1200" b="1" spc="3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17375E"/>
                </a:solidFill>
                <a:latin typeface="Calibri"/>
                <a:cs typeface="Calibri"/>
              </a:rPr>
              <a:t>Порядка)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274063" y="862571"/>
            <a:ext cx="8688705" cy="2889885"/>
            <a:chOff x="1274063" y="862571"/>
            <a:chExt cx="8688705" cy="2889885"/>
          </a:xfrm>
        </p:grpSpPr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67328" y="3517391"/>
              <a:ext cx="252984" cy="23469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6368" y="2880359"/>
              <a:ext cx="307848" cy="28346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063" y="862571"/>
              <a:ext cx="8688197" cy="735977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1790192" y="1039113"/>
            <a:ext cx="765365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Вступает</a:t>
            </a:r>
            <a:r>
              <a:rPr sz="20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в силу с</a:t>
            </a:r>
            <a:r>
              <a:rPr sz="20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1</a:t>
            </a:r>
            <a:r>
              <a:rPr sz="20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сентября</a:t>
            </a:r>
            <a:r>
              <a:rPr sz="20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2023</a:t>
            </a:r>
            <a:r>
              <a:rPr sz="2000" b="1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60" dirty="0">
                <a:solidFill>
                  <a:srgbClr val="001F5F"/>
                </a:solidFill>
                <a:latin typeface="Calibri"/>
                <a:cs typeface="Calibri"/>
              </a:rPr>
              <a:t>г.</a:t>
            </a:r>
            <a:r>
              <a:rPr sz="2000" b="1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действуют</a:t>
            </a:r>
            <a:r>
              <a:rPr sz="2000" b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001F5F"/>
                </a:solidFill>
                <a:latin typeface="Calibri"/>
                <a:cs typeface="Calibri"/>
              </a:rPr>
              <a:t>до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1</a:t>
            </a:r>
            <a:r>
              <a:rPr sz="20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сентября</a:t>
            </a:r>
            <a:r>
              <a:rPr sz="2000" b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2029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55" dirty="0">
                <a:solidFill>
                  <a:srgbClr val="001F5F"/>
                </a:solidFill>
                <a:latin typeface="Calibri"/>
                <a:cs typeface="Calibri"/>
              </a:rPr>
              <a:t>г.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15" name="object 1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625328" y="0"/>
            <a:ext cx="1335024" cy="649224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4358640" y="3916679"/>
            <a:ext cx="6377305" cy="2694940"/>
            <a:chOff x="4358640" y="3916679"/>
            <a:chExt cx="6377305" cy="2694940"/>
          </a:xfrm>
        </p:grpSpPr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67784" y="4002285"/>
              <a:ext cx="2290497" cy="2599682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4363212" y="3921251"/>
              <a:ext cx="2338070" cy="2685415"/>
            </a:xfrm>
            <a:custGeom>
              <a:avLst/>
              <a:gdLst/>
              <a:ahLst/>
              <a:cxnLst/>
              <a:rect l="l" t="t" r="r" b="b"/>
              <a:pathLst>
                <a:path w="2338070" h="2685415">
                  <a:moveTo>
                    <a:pt x="0" y="2685288"/>
                  </a:moveTo>
                  <a:lnTo>
                    <a:pt x="2337816" y="2685288"/>
                  </a:lnTo>
                  <a:lnTo>
                    <a:pt x="2337816" y="0"/>
                  </a:lnTo>
                  <a:lnTo>
                    <a:pt x="0" y="0"/>
                  </a:lnTo>
                  <a:lnTo>
                    <a:pt x="0" y="268528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16021" y="5587542"/>
              <a:ext cx="3919737" cy="989445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7015353" y="5625490"/>
            <a:ext cx="3518535" cy="864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при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к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а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з</a:t>
            </a:r>
            <a:r>
              <a:rPr sz="1100" b="1" spc="-5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м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и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н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и</a:t>
            </a:r>
            <a:r>
              <a:rPr sz="1100" b="1" spc="-10" dirty="0">
                <a:solidFill>
                  <a:srgbClr val="244060"/>
                </a:solidFill>
                <a:latin typeface="Calibri"/>
                <a:cs typeface="Calibri"/>
              </a:rPr>
              <a:t>с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тер</a:t>
            </a:r>
            <a:r>
              <a:rPr sz="1100" b="1" spc="-10" dirty="0">
                <a:solidFill>
                  <a:srgbClr val="244060"/>
                </a:solidFill>
                <a:latin typeface="Calibri"/>
                <a:cs typeface="Calibri"/>
              </a:rPr>
              <a:t>с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т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в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а</a:t>
            </a:r>
            <a:r>
              <a:rPr sz="1100" b="1" spc="-5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о</a:t>
            </a:r>
            <a:r>
              <a:rPr sz="1100" b="1" spc="-15" dirty="0">
                <a:solidFill>
                  <a:srgbClr val="244060"/>
                </a:solidFill>
                <a:latin typeface="Calibri"/>
                <a:cs typeface="Calibri"/>
              </a:rPr>
              <a:t>б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раз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ов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а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н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и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я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,</a:t>
            </a:r>
            <a:r>
              <a:rPr sz="1100" b="1" spc="-8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н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ауки</a:t>
            </a:r>
            <a:r>
              <a:rPr sz="1100" b="1" spc="-2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и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мо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л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од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е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жн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о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й  политики</a:t>
            </a:r>
            <a:r>
              <a:rPr sz="1100" b="1" spc="-4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Краснодарского</a:t>
            </a:r>
            <a:r>
              <a:rPr sz="1100" b="1" spc="-7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края</a:t>
            </a:r>
            <a:r>
              <a:rPr sz="1100" b="1" spc="-3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от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 23</a:t>
            </a:r>
            <a:r>
              <a:rPr sz="1100" b="1" spc="1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августа</a:t>
            </a:r>
            <a:r>
              <a:rPr sz="1100" b="1" spc="-2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244060"/>
                </a:solidFill>
                <a:latin typeface="Calibri"/>
                <a:cs typeface="Calibri"/>
              </a:rPr>
              <a:t>2023</a:t>
            </a:r>
            <a:r>
              <a:rPr sz="1100" b="1" spc="6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года</a:t>
            </a:r>
            <a:endParaRPr sz="1100">
              <a:latin typeface="Calibri"/>
              <a:cs typeface="Calibri"/>
            </a:endParaRPr>
          </a:p>
          <a:p>
            <a:pPr marL="48895" marR="34925" algn="ctr">
              <a:lnSpc>
                <a:spcPct val="100000"/>
              </a:lnSpc>
              <a:spcBef>
                <a:spcPts val="5"/>
              </a:spcBef>
            </a:pP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№ 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2407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«О 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внесении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изменений в некоторые правовые </a:t>
            </a:r>
            <a:r>
              <a:rPr sz="1100" b="1" spc="-23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а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кты</a:t>
            </a:r>
            <a:r>
              <a:rPr sz="1100" b="1" spc="-3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м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и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н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и</a:t>
            </a:r>
            <a:r>
              <a:rPr sz="1100" b="1" spc="-10" dirty="0">
                <a:solidFill>
                  <a:srgbClr val="244060"/>
                </a:solidFill>
                <a:latin typeface="Calibri"/>
                <a:cs typeface="Calibri"/>
              </a:rPr>
              <a:t>с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тер</a:t>
            </a:r>
            <a:r>
              <a:rPr sz="1100" b="1" spc="-10" dirty="0">
                <a:solidFill>
                  <a:srgbClr val="244060"/>
                </a:solidFill>
                <a:latin typeface="Calibri"/>
                <a:cs typeface="Calibri"/>
              </a:rPr>
              <a:t>с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т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в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а</a:t>
            </a:r>
            <a:r>
              <a:rPr sz="1100" b="1" spc="-5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о</a:t>
            </a:r>
            <a:r>
              <a:rPr sz="1100" b="1" spc="-15" dirty="0">
                <a:solidFill>
                  <a:srgbClr val="244060"/>
                </a:solidFill>
                <a:latin typeface="Calibri"/>
                <a:cs typeface="Calibri"/>
              </a:rPr>
              <a:t>б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раз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ов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а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н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и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я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,</a:t>
            </a:r>
            <a:r>
              <a:rPr sz="1100" b="1" spc="-8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н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ауки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и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мо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л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од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е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жн</a:t>
            </a:r>
            <a:r>
              <a:rPr sz="1100" b="1" spc="5" dirty="0">
                <a:solidFill>
                  <a:srgbClr val="244060"/>
                </a:solidFill>
                <a:latin typeface="Calibri"/>
                <a:cs typeface="Calibri"/>
              </a:rPr>
              <a:t>о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й  политики</a:t>
            </a:r>
            <a:r>
              <a:rPr sz="1100" b="1" spc="-5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244060"/>
                </a:solidFill>
                <a:latin typeface="Calibri"/>
                <a:cs typeface="Calibri"/>
              </a:rPr>
              <a:t>Краснодарского</a:t>
            </a:r>
            <a:r>
              <a:rPr sz="1100" b="1" spc="-8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44060"/>
                </a:solidFill>
                <a:latin typeface="Calibri"/>
                <a:cs typeface="Calibri"/>
              </a:rPr>
              <a:t>края»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6933" y="166878"/>
            <a:ext cx="907796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dirty="0">
                <a:solidFill>
                  <a:srgbClr val="244060"/>
                </a:solidFill>
                <a:latin typeface="Calibri"/>
                <a:cs typeface="Calibri"/>
              </a:rPr>
              <a:t>Региональная</a:t>
            </a:r>
            <a:r>
              <a:rPr sz="2800" spc="-5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44060"/>
                </a:solidFill>
                <a:latin typeface="Calibri"/>
                <a:cs typeface="Calibri"/>
              </a:rPr>
              <a:t>статистика</a:t>
            </a:r>
            <a:r>
              <a:rPr sz="2800" spc="-4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44060"/>
                </a:solidFill>
                <a:latin typeface="Calibri"/>
                <a:cs typeface="Calibri"/>
              </a:rPr>
              <a:t>дополнительного</a:t>
            </a:r>
            <a:r>
              <a:rPr sz="2800" spc="-2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44060"/>
                </a:solidFill>
                <a:latin typeface="Calibri"/>
                <a:cs typeface="Calibri"/>
              </a:rPr>
              <a:t>периода</a:t>
            </a:r>
            <a:r>
              <a:rPr sz="2800" spc="-7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800" spc="10" dirty="0">
                <a:solidFill>
                  <a:srgbClr val="244060"/>
                </a:solidFill>
                <a:latin typeface="Calibri"/>
                <a:cs typeface="Calibri"/>
              </a:rPr>
              <a:t>ГИА-9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228588" y="1684020"/>
            <a:ext cx="26034" cy="4851400"/>
          </a:xfrm>
          <a:custGeom>
            <a:avLst/>
            <a:gdLst/>
            <a:ahLst/>
            <a:cxnLst/>
            <a:rect l="l" t="t" r="r" b="b"/>
            <a:pathLst>
              <a:path w="26035" h="4851400">
                <a:moveTo>
                  <a:pt x="0" y="0"/>
                </a:moveTo>
                <a:lnTo>
                  <a:pt x="25653" y="4851171"/>
                </a:lnTo>
              </a:path>
            </a:pathLst>
          </a:custGeom>
          <a:ln w="76200">
            <a:solidFill>
              <a:srgbClr val="548E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763511" y="1002791"/>
            <a:ext cx="5196840" cy="649605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3238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1800" b="1" spc="-10" dirty="0">
                <a:solidFill>
                  <a:srgbClr val="244060"/>
                </a:solidFill>
                <a:latin typeface="Calibri"/>
                <a:cs typeface="Calibri"/>
              </a:rPr>
              <a:t>Количество</a:t>
            </a:r>
            <a:r>
              <a:rPr sz="1800" b="1" spc="-4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Calibri"/>
                <a:cs typeface="Calibri"/>
              </a:rPr>
              <a:t>участников</a:t>
            </a:r>
            <a:r>
              <a:rPr sz="1800" b="1" spc="-5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Calibri"/>
                <a:cs typeface="Calibri"/>
              </a:rPr>
              <a:t>на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spc="-10" dirty="0">
                <a:solidFill>
                  <a:srgbClr val="244060"/>
                </a:solidFill>
                <a:latin typeface="Calibri"/>
                <a:cs typeface="Calibri"/>
              </a:rPr>
              <a:t>дополнительный </a:t>
            </a:r>
            <a:r>
              <a:rPr sz="1800" b="1" spc="-15" dirty="0">
                <a:solidFill>
                  <a:srgbClr val="244060"/>
                </a:solidFill>
                <a:latin typeface="Calibri"/>
                <a:cs typeface="Calibri"/>
              </a:rPr>
              <a:t>период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5521" y="1359933"/>
            <a:ext cx="2328626" cy="93001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90473" y="1433576"/>
            <a:ext cx="15652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44060"/>
                </a:solidFill>
                <a:latin typeface="Calibri"/>
                <a:cs typeface="Calibri"/>
              </a:rPr>
              <a:t>4421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solidFill>
                  <a:srgbClr val="1F4E79"/>
                </a:solidFill>
                <a:latin typeface="Calibri"/>
                <a:cs typeface="Calibri"/>
              </a:rPr>
              <a:t>участников</a:t>
            </a:r>
            <a:r>
              <a:rPr sz="1800" b="1" spc="-90" dirty="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F4E79"/>
                </a:solidFill>
                <a:latin typeface="Calibri"/>
                <a:cs typeface="Calibri"/>
              </a:rPr>
              <a:t>ОГЭ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4109" y="2633997"/>
            <a:ext cx="2328778" cy="93001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876401" y="2838069"/>
            <a:ext cx="1151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F487C"/>
                </a:solidFill>
                <a:latin typeface="Calibri"/>
                <a:cs typeface="Calibri"/>
              </a:rPr>
              <a:t>92</a:t>
            </a:r>
            <a:r>
              <a:rPr sz="1800" b="1" spc="-4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1F487C"/>
                </a:solidFill>
                <a:latin typeface="Calibri"/>
                <a:cs typeface="Calibri"/>
              </a:rPr>
              <a:t>ППЭ</a:t>
            </a:r>
            <a:r>
              <a:rPr sz="1800" b="1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ОГЭ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24717" y="1359933"/>
            <a:ext cx="2328778" cy="930011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4138421" y="1433576"/>
            <a:ext cx="13068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F4E79"/>
                </a:solidFill>
                <a:latin typeface="Calibri"/>
                <a:cs typeface="Calibri"/>
              </a:rPr>
              <a:t>56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solidFill>
                  <a:srgbClr val="1F4E79"/>
                </a:solidFill>
                <a:latin typeface="Calibri"/>
                <a:cs typeface="Calibri"/>
              </a:rPr>
              <a:t>участник</a:t>
            </a:r>
            <a:r>
              <a:rPr sz="1800" b="1" spc="-75" dirty="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F4E79"/>
                </a:solidFill>
                <a:latin typeface="Calibri"/>
                <a:cs typeface="Calibri"/>
              </a:rPr>
              <a:t>ГВЭ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24717" y="2633997"/>
            <a:ext cx="2328778" cy="930011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4229861" y="2838069"/>
            <a:ext cx="1124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F487C"/>
                </a:solidFill>
                <a:latin typeface="Calibri"/>
                <a:cs typeface="Calibri"/>
              </a:rPr>
              <a:t>11</a:t>
            </a:r>
            <a:r>
              <a:rPr sz="1800" b="1" spc="-4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1F487C"/>
                </a:solidFill>
                <a:latin typeface="Calibri"/>
                <a:cs typeface="Calibri"/>
              </a:rPr>
              <a:t>ППЭ</a:t>
            </a:r>
            <a:r>
              <a:rPr sz="1800" b="1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ГВЭ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26781" y="4474936"/>
            <a:ext cx="2328778" cy="1323501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784656" y="4775657"/>
            <a:ext cx="14179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1F487C"/>
                </a:solidFill>
                <a:latin typeface="Calibri"/>
                <a:cs typeface="Calibri"/>
              </a:rPr>
              <a:t>5476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b="1" spc="-20" dirty="0">
                <a:solidFill>
                  <a:srgbClr val="1F487C"/>
                </a:solidFill>
                <a:latin typeface="Calibri"/>
                <a:cs typeface="Calibri"/>
              </a:rPr>
              <a:t>сотрудников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15" name="object 1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88142" y="3911191"/>
            <a:ext cx="2414120" cy="2603420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3890009" y="4058539"/>
            <a:ext cx="1818005" cy="22225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1F4E79"/>
                </a:solidFill>
                <a:latin typeface="Calibri"/>
                <a:cs typeface="Calibri"/>
              </a:rPr>
              <a:t>386</a:t>
            </a:r>
            <a:r>
              <a:rPr sz="1600" b="1" spc="-25" dirty="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1F4E79"/>
                </a:solidFill>
                <a:latin typeface="Calibri"/>
                <a:cs typeface="Calibri"/>
              </a:rPr>
              <a:t>членов</a:t>
            </a:r>
            <a:r>
              <a:rPr sz="1600" spc="-20" dirty="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4E79"/>
                </a:solidFill>
                <a:latin typeface="Calibri"/>
                <a:cs typeface="Calibri"/>
              </a:rPr>
              <a:t>ГЭК;</a:t>
            </a:r>
            <a:endParaRPr sz="1600">
              <a:latin typeface="Calibri"/>
              <a:cs typeface="Calibri"/>
            </a:endParaRPr>
          </a:p>
          <a:p>
            <a:pPr marL="76200" marR="71120" algn="ctr">
              <a:lnSpc>
                <a:spcPct val="100000"/>
              </a:lnSpc>
              <a:spcBef>
                <a:spcPts val="5"/>
              </a:spcBef>
            </a:pPr>
            <a:r>
              <a:rPr sz="1600" b="1" dirty="0">
                <a:solidFill>
                  <a:srgbClr val="1F4E79"/>
                </a:solidFill>
                <a:latin typeface="Calibri"/>
                <a:cs typeface="Calibri"/>
              </a:rPr>
              <a:t>150</a:t>
            </a:r>
            <a:r>
              <a:rPr sz="1600" b="1" spc="-60" dirty="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1F4E79"/>
                </a:solidFill>
                <a:latin typeface="Calibri"/>
                <a:cs typeface="Calibri"/>
              </a:rPr>
              <a:t>руководителей </a:t>
            </a:r>
            <a:r>
              <a:rPr sz="1600" spc="-345" dirty="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1F4E79"/>
                </a:solidFill>
                <a:latin typeface="Calibri"/>
                <a:cs typeface="Calibri"/>
              </a:rPr>
              <a:t>ППЭ;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600" b="1" dirty="0">
                <a:solidFill>
                  <a:srgbClr val="1F4E79"/>
                </a:solidFill>
                <a:latin typeface="Calibri"/>
                <a:cs typeface="Calibri"/>
              </a:rPr>
              <a:t>309</a:t>
            </a:r>
            <a:r>
              <a:rPr sz="1600" b="1" spc="305" dirty="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1F4E79"/>
                </a:solidFill>
                <a:latin typeface="Calibri"/>
                <a:cs typeface="Calibri"/>
              </a:rPr>
              <a:t>технических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600" spc="-5" dirty="0">
                <a:solidFill>
                  <a:srgbClr val="1F4E79"/>
                </a:solidFill>
                <a:latin typeface="Calibri"/>
                <a:cs typeface="Calibri"/>
              </a:rPr>
              <a:t>специалистов;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600" b="1" dirty="0">
                <a:solidFill>
                  <a:srgbClr val="1F4E79"/>
                </a:solidFill>
                <a:latin typeface="Calibri"/>
                <a:cs typeface="Calibri"/>
              </a:rPr>
              <a:t>4559</a:t>
            </a:r>
            <a:r>
              <a:rPr sz="1600" b="1" spc="-35" dirty="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1F4E79"/>
                </a:solidFill>
                <a:latin typeface="Calibri"/>
                <a:cs typeface="Calibri"/>
              </a:rPr>
              <a:t>организаторов;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600" b="1" spc="5" dirty="0">
                <a:solidFill>
                  <a:srgbClr val="1F4E79"/>
                </a:solidFill>
                <a:latin typeface="Calibri"/>
                <a:cs typeface="Calibri"/>
              </a:rPr>
              <a:t>72</a:t>
            </a:r>
            <a:r>
              <a:rPr sz="1600" b="1" spc="-25" dirty="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1F4E79"/>
                </a:solidFill>
                <a:latin typeface="Calibri"/>
                <a:cs typeface="Calibri"/>
              </a:rPr>
              <a:t>специалиста</a:t>
            </a:r>
            <a:r>
              <a:rPr sz="1600" spc="-20" dirty="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1F4E79"/>
                </a:solidFill>
                <a:latin typeface="Calibri"/>
                <a:cs typeface="Calibri"/>
              </a:rPr>
              <a:t>для</a:t>
            </a:r>
            <a:endParaRPr sz="1600">
              <a:latin typeface="Calibri"/>
              <a:cs typeface="Calibri"/>
            </a:endParaRPr>
          </a:p>
          <a:p>
            <a:pPr marL="363220" marR="357505" indent="1905" algn="ctr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solidFill>
                  <a:srgbClr val="1F4E79"/>
                </a:solidFill>
                <a:latin typeface="Calibri"/>
                <a:cs typeface="Calibri"/>
              </a:rPr>
              <a:t>проведения </a:t>
            </a:r>
            <a:r>
              <a:rPr sz="1600" spc="-350" dirty="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F4E79"/>
                </a:solidFill>
                <a:latin typeface="Calibri"/>
                <a:cs typeface="Calibri"/>
              </a:rPr>
              <a:t>и</a:t>
            </a:r>
            <a:r>
              <a:rPr sz="1600" dirty="0">
                <a:solidFill>
                  <a:srgbClr val="1F4E79"/>
                </a:solidFill>
                <a:latin typeface="Calibri"/>
                <a:cs typeface="Calibri"/>
              </a:rPr>
              <a:t>нст</a:t>
            </a:r>
            <a:r>
              <a:rPr sz="1600" spc="-10" dirty="0">
                <a:solidFill>
                  <a:srgbClr val="1F4E79"/>
                </a:solidFill>
                <a:latin typeface="Calibri"/>
                <a:cs typeface="Calibri"/>
              </a:rPr>
              <a:t>ру</a:t>
            </a:r>
            <a:r>
              <a:rPr sz="1600" dirty="0">
                <a:solidFill>
                  <a:srgbClr val="1F4E79"/>
                </a:solidFill>
                <a:latin typeface="Calibri"/>
                <a:cs typeface="Calibri"/>
              </a:rPr>
              <a:t>кта</a:t>
            </a:r>
            <a:r>
              <a:rPr sz="1600" spc="-30" dirty="0">
                <a:solidFill>
                  <a:srgbClr val="1F4E79"/>
                </a:solidFill>
                <a:latin typeface="Calibri"/>
                <a:cs typeface="Calibri"/>
              </a:rPr>
              <a:t>ж</a:t>
            </a:r>
            <a:r>
              <a:rPr sz="1600" dirty="0">
                <a:solidFill>
                  <a:srgbClr val="1F4E79"/>
                </a:solidFill>
                <a:latin typeface="Calibri"/>
                <a:cs typeface="Calibri"/>
              </a:rPr>
              <a:t>а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17" name="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740151" y="1505711"/>
            <a:ext cx="734568" cy="688848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773679" y="2783996"/>
            <a:ext cx="734568" cy="696038"/>
          </a:xfrm>
          <a:prstGeom prst="rect">
            <a:avLst/>
          </a:prstGeom>
        </p:spPr>
      </p:pic>
      <p:grpSp>
        <p:nvGrpSpPr>
          <p:cNvPr id="19" name="object 19"/>
          <p:cNvGrpSpPr/>
          <p:nvPr/>
        </p:nvGrpSpPr>
        <p:grpSpPr>
          <a:xfrm>
            <a:off x="3032760" y="4852415"/>
            <a:ext cx="451484" cy="509270"/>
            <a:chOff x="3032760" y="4852415"/>
            <a:chExt cx="451484" cy="509270"/>
          </a:xfrm>
        </p:grpSpPr>
        <p:sp>
          <p:nvSpPr>
            <p:cNvPr id="20" name="object 20"/>
            <p:cNvSpPr/>
            <p:nvPr/>
          </p:nvSpPr>
          <p:spPr>
            <a:xfrm>
              <a:off x="3041904" y="4861559"/>
              <a:ext cx="433070" cy="490855"/>
            </a:xfrm>
            <a:custGeom>
              <a:avLst/>
              <a:gdLst/>
              <a:ahLst/>
              <a:cxnLst/>
              <a:rect l="l" t="t" r="r" b="b"/>
              <a:pathLst>
                <a:path w="433070" h="490854">
                  <a:moveTo>
                    <a:pt x="216407" y="0"/>
                  </a:moveTo>
                  <a:lnTo>
                    <a:pt x="216407" y="122681"/>
                  </a:lnTo>
                  <a:lnTo>
                    <a:pt x="0" y="122681"/>
                  </a:lnTo>
                  <a:lnTo>
                    <a:pt x="0" y="368045"/>
                  </a:lnTo>
                  <a:lnTo>
                    <a:pt x="216407" y="368045"/>
                  </a:lnTo>
                  <a:lnTo>
                    <a:pt x="216407" y="490727"/>
                  </a:lnTo>
                  <a:lnTo>
                    <a:pt x="432816" y="245363"/>
                  </a:lnTo>
                  <a:lnTo>
                    <a:pt x="21640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41904" y="4861559"/>
              <a:ext cx="433070" cy="490855"/>
            </a:xfrm>
            <a:custGeom>
              <a:avLst/>
              <a:gdLst/>
              <a:ahLst/>
              <a:cxnLst/>
              <a:rect l="l" t="t" r="r" b="b"/>
              <a:pathLst>
                <a:path w="433070" h="490854">
                  <a:moveTo>
                    <a:pt x="0" y="122681"/>
                  </a:moveTo>
                  <a:lnTo>
                    <a:pt x="216407" y="122681"/>
                  </a:lnTo>
                  <a:lnTo>
                    <a:pt x="216407" y="0"/>
                  </a:lnTo>
                  <a:lnTo>
                    <a:pt x="432816" y="245363"/>
                  </a:lnTo>
                  <a:lnTo>
                    <a:pt x="216407" y="490727"/>
                  </a:lnTo>
                  <a:lnTo>
                    <a:pt x="216407" y="368045"/>
                  </a:lnTo>
                  <a:lnTo>
                    <a:pt x="0" y="368045"/>
                  </a:lnTo>
                  <a:lnTo>
                    <a:pt x="0" y="122681"/>
                  </a:lnTo>
                  <a:close/>
                </a:path>
              </a:pathLst>
            </a:custGeom>
            <a:ln w="1828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6927595" y="1814448"/>
          <a:ext cx="4591685" cy="46553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3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204">
                <a:tc>
                  <a:txBody>
                    <a:bodyPr/>
                    <a:lstStyle/>
                    <a:p>
                      <a:pPr marL="79184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600" b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ПРЕДМЕТ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181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87680" marR="480059" indent="2540">
                        <a:lnSpc>
                          <a:spcPts val="1920"/>
                        </a:lnSpc>
                      </a:pPr>
                      <a:r>
                        <a:rPr sz="1600" b="1" spc="-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600" b="1" spc="-6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6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ЛИЧ</a:t>
                      </a:r>
                      <a:r>
                        <a:rPr sz="1600" b="1" spc="-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6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6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6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ВО  </a:t>
                      </a:r>
                      <a:r>
                        <a:rPr sz="1600" b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6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Ч</a:t>
                      </a:r>
                      <a:r>
                        <a:rPr sz="1600" b="1" spc="-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6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6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6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600" b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600" b="1" spc="-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6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6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583">
                <a:tc>
                  <a:txBody>
                    <a:bodyPr/>
                    <a:lstStyle/>
                    <a:p>
                      <a:pPr marL="76073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Математика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4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2360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455">
                <a:tc>
                  <a:txBody>
                    <a:bodyPr/>
                    <a:lstStyle/>
                    <a:p>
                      <a:pPr marL="72771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Русский</a:t>
                      </a:r>
                      <a:r>
                        <a:rPr sz="1400" b="1" spc="-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язык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400" b="1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768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583"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4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Физика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4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456"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4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Химия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4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33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456">
                <a:tc>
                  <a:txBody>
                    <a:bodyPr/>
                    <a:lstStyle/>
                    <a:p>
                      <a:pPr marL="68199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Информатика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4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586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582"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4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Биология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4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169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456"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История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400" b="1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66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583">
                <a:tc>
                  <a:txBody>
                    <a:bodyPr/>
                    <a:lstStyle/>
                    <a:p>
                      <a:pPr marL="84328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400" b="1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География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4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1426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455">
                <a:tc>
                  <a:txBody>
                    <a:bodyPr/>
                    <a:lstStyle/>
                    <a:p>
                      <a:pPr marL="57531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4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Английский</a:t>
                      </a:r>
                      <a:r>
                        <a:rPr sz="1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язык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4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50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544">
                <a:tc>
                  <a:txBody>
                    <a:bodyPr/>
                    <a:lstStyle/>
                    <a:p>
                      <a:pPr marL="62992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Немецкий</a:t>
                      </a:r>
                      <a:r>
                        <a:rPr sz="1400" b="1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язык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506">
                <a:tc>
                  <a:txBody>
                    <a:bodyPr/>
                    <a:lstStyle/>
                    <a:p>
                      <a:pPr marL="5842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Обществознание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4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1906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6506">
                <a:tc>
                  <a:txBody>
                    <a:bodyPr/>
                    <a:lstStyle/>
                    <a:p>
                      <a:pPr marL="79756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Литература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4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23" name="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625328" y="0"/>
            <a:ext cx="1335024" cy="6492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3382" y="184785"/>
            <a:ext cx="601345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dirty="0">
                <a:solidFill>
                  <a:srgbClr val="244060"/>
                </a:solidFill>
                <a:latin typeface="Calibri"/>
                <a:cs typeface="Calibri"/>
              </a:rPr>
              <a:t>Сроки</a:t>
            </a:r>
            <a:r>
              <a:rPr sz="2800" spc="-4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44060"/>
                </a:solidFill>
                <a:latin typeface="Calibri"/>
                <a:cs typeface="Calibri"/>
              </a:rPr>
              <a:t>экзаменов </a:t>
            </a:r>
            <a:r>
              <a:rPr sz="2800" dirty="0">
                <a:solidFill>
                  <a:srgbClr val="244060"/>
                </a:solidFill>
                <a:latin typeface="Calibri"/>
                <a:cs typeface="Calibri"/>
              </a:rPr>
              <a:t>в</a:t>
            </a:r>
            <a:r>
              <a:rPr sz="2800" spc="-1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44060"/>
                </a:solidFill>
                <a:latin typeface="Calibri"/>
                <a:cs typeface="Calibri"/>
              </a:rPr>
              <a:t>сентябре</a:t>
            </a:r>
            <a:r>
              <a:rPr sz="2800" spc="-3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44060"/>
                </a:solidFill>
                <a:latin typeface="Calibri"/>
                <a:cs typeface="Calibri"/>
              </a:rPr>
              <a:t>2023</a:t>
            </a:r>
            <a:r>
              <a:rPr sz="2800" spc="2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244060"/>
                </a:solidFill>
                <a:latin typeface="Calibri"/>
                <a:cs typeface="Calibri"/>
              </a:rPr>
              <a:t>года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79119" y="1591055"/>
            <a:ext cx="969644" cy="4023360"/>
            <a:chOff x="579119" y="1591055"/>
            <a:chExt cx="969644" cy="40233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8263" y="1591055"/>
              <a:ext cx="941832" cy="105765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2167" y="3572255"/>
              <a:ext cx="960119" cy="103022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0455" y="4596383"/>
              <a:ext cx="947928" cy="101803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9119" y="2563367"/>
              <a:ext cx="960119" cy="1033272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603504" y="6114288"/>
            <a:ext cx="5514340" cy="399415"/>
          </a:xfrm>
          <a:prstGeom prst="rect">
            <a:avLst/>
          </a:prstGeom>
          <a:solidFill>
            <a:srgbClr val="C5D9F0"/>
          </a:solidFill>
        </p:spPr>
        <p:txBody>
          <a:bodyPr vert="horz" wrap="square" lIns="0" tIns="32384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254"/>
              </a:spcBef>
            </a:pPr>
            <a:r>
              <a:rPr sz="2000" b="1" spc="-5" dirty="0">
                <a:solidFill>
                  <a:srgbClr val="17375E"/>
                </a:solidFill>
                <a:latin typeface="Calibri"/>
                <a:cs typeface="Calibri"/>
              </a:rPr>
              <a:t>С 19</a:t>
            </a:r>
            <a:r>
              <a:rPr sz="2000" b="1" spc="-10" dirty="0">
                <a:solidFill>
                  <a:srgbClr val="17375E"/>
                </a:solidFill>
                <a:latin typeface="Calibri"/>
                <a:cs typeface="Calibri"/>
              </a:rPr>
              <a:t> по</a:t>
            </a:r>
            <a:r>
              <a:rPr sz="2000" b="1" spc="-5" dirty="0">
                <a:solidFill>
                  <a:srgbClr val="17375E"/>
                </a:solidFill>
                <a:latin typeface="Calibri"/>
                <a:cs typeface="Calibri"/>
              </a:rPr>
              <a:t> 23</a:t>
            </a:r>
            <a:r>
              <a:rPr sz="2000" b="1" spc="-1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17375E"/>
                </a:solidFill>
                <a:latin typeface="Calibri"/>
                <a:cs typeface="Calibri"/>
              </a:rPr>
              <a:t>резервные</a:t>
            </a:r>
            <a:r>
              <a:rPr sz="2000" b="1" spc="2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17375E"/>
                </a:solidFill>
                <a:latin typeface="Calibri"/>
                <a:cs typeface="Calibri"/>
              </a:rPr>
              <a:t>дни</a:t>
            </a:r>
            <a:r>
              <a:rPr sz="2000" b="1" spc="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17375E"/>
                </a:solidFill>
                <a:latin typeface="Calibri"/>
                <a:cs typeface="Calibri"/>
              </a:rPr>
              <a:t>для</a:t>
            </a:r>
            <a:r>
              <a:rPr sz="2000" b="1" spc="1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17375E"/>
                </a:solidFill>
                <a:latin typeface="Calibri"/>
                <a:cs typeface="Calibri"/>
              </a:rPr>
              <a:t>всех</a:t>
            </a:r>
            <a:r>
              <a:rPr sz="2000" b="1" spc="1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17375E"/>
                </a:solidFill>
                <a:latin typeface="Calibri"/>
                <a:cs typeface="Calibri"/>
              </a:rPr>
              <a:t>предметов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45360" y="2727400"/>
            <a:ext cx="18161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b="1" dirty="0">
                <a:solidFill>
                  <a:srgbClr val="17375E"/>
                </a:solidFill>
                <a:latin typeface="Calibri"/>
                <a:cs typeface="Calibri"/>
              </a:rPr>
              <a:t>-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40789" y="1743278"/>
            <a:ext cx="18161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b="1" dirty="0">
                <a:solidFill>
                  <a:srgbClr val="17375E"/>
                </a:solidFill>
                <a:latin typeface="Calibri"/>
                <a:cs typeface="Calibri"/>
              </a:rPr>
              <a:t>-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13864" y="877900"/>
            <a:ext cx="1609090" cy="13677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3825">
              <a:lnSpc>
                <a:spcPct val="100000"/>
              </a:lnSpc>
              <a:spcBef>
                <a:spcPts val="110"/>
              </a:spcBef>
            </a:pPr>
            <a:r>
              <a:rPr sz="4000" b="1" dirty="0">
                <a:solidFill>
                  <a:srgbClr val="17375E"/>
                </a:solidFill>
                <a:latin typeface="Calibri"/>
                <a:cs typeface="Calibri"/>
              </a:rPr>
              <a:t>ГИА-9</a:t>
            </a:r>
            <a:endParaRPr sz="4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75"/>
              </a:spcBef>
            </a:pPr>
            <a:r>
              <a:rPr sz="2400" b="1" spc="-15" dirty="0">
                <a:solidFill>
                  <a:srgbClr val="17375E"/>
                </a:solidFill>
                <a:latin typeface="Calibri"/>
                <a:cs typeface="Calibri"/>
              </a:rPr>
              <a:t>м</a:t>
            </a:r>
            <a:r>
              <a:rPr sz="2400" b="1" spc="-10" dirty="0">
                <a:solidFill>
                  <a:srgbClr val="17375E"/>
                </a:solidFill>
                <a:latin typeface="Calibri"/>
                <a:cs typeface="Calibri"/>
              </a:rPr>
              <a:t>а</a:t>
            </a:r>
            <a:r>
              <a:rPr sz="2400" b="1" spc="-25" dirty="0">
                <a:solidFill>
                  <a:srgbClr val="17375E"/>
                </a:solidFill>
                <a:latin typeface="Calibri"/>
                <a:cs typeface="Calibri"/>
              </a:rPr>
              <a:t>т</a:t>
            </a:r>
            <a:r>
              <a:rPr sz="2400" b="1" spc="-35" dirty="0">
                <a:solidFill>
                  <a:srgbClr val="17375E"/>
                </a:solidFill>
                <a:latin typeface="Calibri"/>
                <a:cs typeface="Calibri"/>
              </a:rPr>
              <a:t>е</a:t>
            </a:r>
            <a:r>
              <a:rPr sz="2400" b="1" spc="-15" dirty="0">
                <a:solidFill>
                  <a:srgbClr val="17375E"/>
                </a:solidFill>
                <a:latin typeface="Calibri"/>
                <a:cs typeface="Calibri"/>
              </a:rPr>
              <a:t>м</a:t>
            </a:r>
            <a:r>
              <a:rPr sz="2400" b="1" spc="-10" dirty="0">
                <a:solidFill>
                  <a:srgbClr val="17375E"/>
                </a:solidFill>
                <a:latin typeface="Calibri"/>
                <a:cs typeface="Calibri"/>
              </a:rPr>
              <a:t>а</a:t>
            </a:r>
            <a:r>
              <a:rPr sz="2400" b="1" dirty="0">
                <a:solidFill>
                  <a:srgbClr val="17375E"/>
                </a:solidFill>
                <a:latin typeface="Calibri"/>
                <a:cs typeface="Calibri"/>
              </a:rPr>
              <a:t>ти</a:t>
            </a:r>
            <a:r>
              <a:rPr sz="2400" b="1" spc="-35" dirty="0">
                <a:solidFill>
                  <a:srgbClr val="17375E"/>
                </a:solidFill>
                <a:latin typeface="Calibri"/>
                <a:cs typeface="Calibri"/>
              </a:rPr>
              <a:t>к</a:t>
            </a:r>
            <a:r>
              <a:rPr sz="2400" b="1" dirty="0">
                <a:solidFill>
                  <a:srgbClr val="17375E"/>
                </a:solidFill>
                <a:latin typeface="Calibri"/>
                <a:cs typeface="Calibri"/>
              </a:rPr>
              <a:t>а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42566" y="2835351"/>
            <a:ext cx="181927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1" spc="-15" dirty="0">
                <a:solidFill>
                  <a:srgbClr val="17375E"/>
                </a:solidFill>
                <a:latin typeface="Calibri"/>
                <a:cs typeface="Calibri"/>
              </a:rPr>
              <a:t>русский</a:t>
            </a:r>
            <a:r>
              <a:rPr sz="2400" b="1" spc="-2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2500" b="1" spc="-10" dirty="0">
                <a:solidFill>
                  <a:srgbClr val="17375E"/>
                </a:solidFill>
                <a:latin typeface="Calibri"/>
                <a:cs typeface="Calibri"/>
              </a:rPr>
              <a:t>язык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1200" y="1737740"/>
            <a:ext cx="711835" cy="3808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>
              <a:lnSpc>
                <a:spcPts val="127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Я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Б</a:t>
            </a: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Ь</a:t>
            </a:r>
            <a:endParaRPr sz="1200">
              <a:latin typeface="Calibri"/>
              <a:cs typeface="Calibri"/>
            </a:endParaRPr>
          </a:p>
          <a:p>
            <a:pPr marL="161290">
              <a:lnSpc>
                <a:spcPts val="4630"/>
              </a:lnSpc>
            </a:pPr>
            <a:r>
              <a:rPr sz="4000" b="1" spc="5" dirty="0">
                <a:solidFill>
                  <a:srgbClr val="17375E"/>
                </a:solidFill>
                <a:latin typeface="Calibri"/>
                <a:cs typeface="Calibri"/>
              </a:rPr>
              <a:t>4</a:t>
            </a:r>
            <a:endParaRPr sz="4000">
              <a:latin typeface="Calibri"/>
              <a:cs typeface="Calibri"/>
            </a:endParaRPr>
          </a:p>
          <a:p>
            <a:pPr marL="13335">
              <a:lnSpc>
                <a:spcPts val="1410"/>
              </a:lnSpc>
              <a:spcBef>
                <a:spcPts val="1835"/>
              </a:spcBef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СЕНТЯБРЬ</a:t>
            </a:r>
            <a:endParaRPr sz="1200">
              <a:latin typeface="Calibri"/>
              <a:cs typeface="Calibri"/>
            </a:endParaRPr>
          </a:p>
          <a:p>
            <a:pPr marL="195580">
              <a:lnSpc>
                <a:spcPts val="4770"/>
              </a:lnSpc>
            </a:pPr>
            <a:r>
              <a:rPr sz="4000" b="1" spc="5" dirty="0">
                <a:solidFill>
                  <a:srgbClr val="17375E"/>
                </a:solidFill>
                <a:latin typeface="Calibri"/>
                <a:cs typeface="Calibri"/>
              </a:rPr>
              <a:t>7</a:t>
            </a:r>
            <a:endParaRPr sz="4000">
              <a:latin typeface="Calibri"/>
              <a:cs typeface="Calibri"/>
            </a:endParaRPr>
          </a:p>
          <a:p>
            <a:pPr marL="12700">
              <a:lnSpc>
                <a:spcPts val="1420"/>
              </a:lnSpc>
              <a:spcBef>
                <a:spcPts val="1760"/>
              </a:spcBef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СЕНТЯБРЬ</a:t>
            </a:r>
            <a:endParaRPr sz="1200">
              <a:latin typeface="Calibri"/>
              <a:cs typeface="Calibri"/>
            </a:endParaRPr>
          </a:p>
          <a:p>
            <a:pPr marL="95250">
              <a:lnSpc>
                <a:spcPts val="4780"/>
              </a:lnSpc>
            </a:pPr>
            <a:r>
              <a:rPr sz="4000" b="1" spc="10" dirty="0">
                <a:solidFill>
                  <a:srgbClr val="17375E"/>
                </a:solidFill>
                <a:latin typeface="Calibri"/>
                <a:cs typeface="Calibri"/>
              </a:rPr>
              <a:t>12</a:t>
            </a:r>
            <a:endParaRPr sz="4000">
              <a:latin typeface="Calibri"/>
              <a:cs typeface="Calibri"/>
            </a:endParaRPr>
          </a:p>
          <a:p>
            <a:pPr marL="12700">
              <a:lnSpc>
                <a:spcPts val="1360"/>
              </a:lnSpc>
              <a:spcBef>
                <a:spcPts val="1825"/>
              </a:spcBef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СЕНТЯБРЬ</a:t>
            </a:r>
            <a:endParaRPr sz="1200">
              <a:latin typeface="Calibri"/>
              <a:cs typeface="Calibri"/>
            </a:endParaRPr>
          </a:p>
          <a:p>
            <a:pPr marL="103505">
              <a:lnSpc>
                <a:spcPts val="4720"/>
              </a:lnSpc>
            </a:pPr>
            <a:r>
              <a:rPr sz="4000" b="1" spc="10" dirty="0">
                <a:solidFill>
                  <a:srgbClr val="17375E"/>
                </a:solidFill>
                <a:latin typeface="Calibri"/>
                <a:cs typeface="Calibri"/>
              </a:rPr>
              <a:t>15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62379" y="3707079"/>
            <a:ext cx="4120515" cy="2335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4020">
              <a:lnSpc>
                <a:spcPts val="208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7375E"/>
                </a:solidFill>
                <a:latin typeface="Calibri"/>
                <a:cs typeface="Calibri"/>
              </a:rPr>
              <a:t>история,</a:t>
            </a:r>
            <a:r>
              <a:rPr sz="2400" b="1" spc="-4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17375E"/>
                </a:solidFill>
                <a:latin typeface="Calibri"/>
                <a:cs typeface="Calibri"/>
              </a:rPr>
              <a:t>биология,</a:t>
            </a:r>
            <a:r>
              <a:rPr sz="2400" b="1" spc="-15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17375E"/>
                </a:solidFill>
                <a:latin typeface="Calibri"/>
                <a:cs typeface="Calibri"/>
              </a:rPr>
              <a:t>физика,</a:t>
            </a:r>
            <a:endParaRPr sz="2400">
              <a:latin typeface="Calibri"/>
              <a:cs typeface="Calibri"/>
            </a:endParaRPr>
          </a:p>
          <a:p>
            <a:pPr marL="1557020" indent="-1519555">
              <a:lnSpc>
                <a:spcPts val="4000"/>
              </a:lnSpc>
              <a:buSzPct val="166666"/>
              <a:buChar char="-"/>
              <a:tabLst>
                <a:tab pos="1557020" algn="l"/>
                <a:tab pos="1557655" algn="l"/>
              </a:tabLst>
            </a:pPr>
            <a:r>
              <a:rPr sz="2400" b="1" spc="-10" dirty="0">
                <a:solidFill>
                  <a:srgbClr val="17375E"/>
                </a:solidFill>
                <a:latin typeface="Calibri"/>
                <a:cs typeface="Calibri"/>
              </a:rPr>
              <a:t>география</a:t>
            </a:r>
            <a:endParaRPr sz="2400">
              <a:latin typeface="Calibri"/>
              <a:cs typeface="Calibri"/>
            </a:endParaRPr>
          </a:p>
          <a:p>
            <a:pPr marL="474345">
              <a:lnSpc>
                <a:spcPts val="2080"/>
              </a:lnSpc>
              <a:spcBef>
                <a:spcPts val="580"/>
              </a:spcBef>
            </a:pPr>
            <a:r>
              <a:rPr sz="2400" b="1" spc="-5" dirty="0">
                <a:solidFill>
                  <a:srgbClr val="17375E"/>
                </a:solidFill>
                <a:latin typeface="Calibri"/>
                <a:cs typeface="Calibri"/>
              </a:rPr>
              <a:t>обществознание,</a:t>
            </a:r>
            <a:r>
              <a:rPr sz="2400" b="1" spc="-2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17375E"/>
                </a:solidFill>
                <a:latin typeface="Calibri"/>
                <a:cs typeface="Calibri"/>
              </a:rPr>
              <a:t>химия,</a:t>
            </a:r>
            <a:endParaRPr sz="2400">
              <a:latin typeface="Calibri"/>
              <a:cs typeface="Calibri"/>
            </a:endParaRPr>
          </a:p>
          <a:p>
            <a:pPr marL="770255" indent="-706755">
              <a:lnSpc>
                <a:spcPts val="3840"/>
              </a:lnSpc>
              <a:buSzPct val="166666"/>
              <a:buChar char="-"/>
              <a:tabLst>
                <a:tab pos="770255" algn="l"/>
                <a:tab pos="770890" algn="l"/>
              </a:tabLst>
            </a:pPr>
            <a:r>
              <a:rPr sz="2400" b="1" spc="-5" dirty="0">
                <a:solidFill>
                  <a:srgbClr val="17375E"/>
                </a:solidFill>
                <a:latin typeface="Calibri"/>
                <a:cs typeface="Calibri"/>
              </a:rPr>
              <a:t>информатика</a:t>
            </a:r>
            <a:r>
              <a:rPr sz="2400" b="1" spc="-5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7375E"/>
                </a:solidFill>
                <a:latin typeface="Calibri"/>
                <a:cs typeface="Calibri"/>
              </a:rPr>
              <a:t>и</a:t>
            </a:r>
            <a:r>
              <a:rPr sz="2400" b="1" spc="-3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2400" b="1" spc="-55" dirty="0">
                <a:solidFill>
                  <a:srgbClr val="17375E"/>
                </a:solidFill>
                <a:latin typeface="Calibri"/>
                <a:cs typeface="Calibri"/>
              </a:rPr>
              <a:t>ИКТ,</a:t>
            </a:r>
            <a:endParaRPr sz="2400">
              <a:latin typeface="Calibri"/>
              <a:cs typeface="Calibri"/>
            </a:endParaRPr>
          </a:p>
          <a:p>
            <a:pPr marL="119380" algn="ctr">
              <a:lnSpc>
                <a:spcPts val="2720"/>
              </a:lnSpc>
            </a:pPr>
            <a:r>
              <a:rPr sz="2400" b="1" spc="-5" dirty="0">
                <a:solidFill>
                  <a:srgbClr val="17375E"/>
                </a:solidFill>
                <a:latin typeface="Calibri"/>
                <a:cs typeface="Calibri"/>
              </a:rPr>
              <a:t>литература,</a:t>
            </a:r>
            <a:r>
              <a:rPr sz="2400" b="1" spc="-20" dirty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7375E"/>
                </a:solidFill>
                <a:latin typeface="Calibri"/>
                <a:cs typeface="Calibri"/>
              </a:rPr>
              <a:t>иностранные</a:t>
            </a:r>
            <a:endParaRPr sz="2400">
              <a:latin typeface="Calibri"/>
              <a:cs typeface="Calibri"/>
            </a:endParaRPr>
          </a:p>
          <a:p>
            <a:pPr marL="123189" algn="ctr">
              <a:lnSpc>
                <a:spcPct val="100000"/>
              </a:lnSpc>
            </a:pPr>
            <a:r>
              <a:rPr sz="2400" b="1" spc="-5" dirty="0">
                <a:solidFill>
                  <a:srgbClr val="17375E"/>
                </a:solidFill>
                <a:latin typeface="Calibri"/>
                <a:cs typeface="Calibri"/>
              </a:rPr>
              <a:t>языки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625328" y="0"/>
            <a:ext cx="1335024" cy="649224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6547104" y="969289"/>
            <a:ext cx="5622290" cy="5514340"/>
            <a:chOff x="6547104" y="969289"/>
            <a:chExt cx="5622290" cy="5514340"/>
          </a:xfrm>
        </p:grpSpPr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56248" y="1697736"/>
              <a:ext cx="3502152" cy="4776216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6551676" y="1693163"/>
              <a:ext cx="3511550" cy="4785360"/>
            </a:xfrm>
            <a:custGeom>
              <a:avLst/>
              <a:gdLst/>
              <a:ahLst/>
              <a:cxnLst/>
              <a:rect l="l" t="t" r="r" b="b"/>
              <a:pathLst>
                <a:path w="3511550" h="4785360">
                  <a:moveTo>
                    <a:pt x="0" y="4785360"/>
                  </a:moveTo>
                  <a:lnTo>
                    <a:pt x="3511296" y="4785360"/>
                  </a:lnTo>
                  <a:lnTo>
                    <a:pt x="3511296" y="0"/>
                  </a:lnTo>
                  <a:lnTo>
                    <a:pt x="0" y="0"/>
                  </a:lnTo>
                  <a:lnTo>
                    <a:pt x="0" y="478536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336024" y="969289"/>
              <a:ext cx="2832989" cy="1232763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9560179" y="1098550"/>
            <a:ext cx="23914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244060"/>
                </a:solidFill>
                <a:latin typeface="Calibri"/>
                <a:cs typeface="Calibri"/>
              </a:rPr>
              <a:t>приказ</a:t>
            </a:r>
            <a:r>
              <a:rPr sz="1200" b="1" spc="-5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244060"/>
                </a:solidFill>
                <a:latin typeface="Calibri"/>
                <a:cs typeface="Calibri"/>
              </a:rPr>
              <a:t>Министерства</a:t>
            </a:r>
            <a:r>
              <a:rPr sz="1200" b="1" spc="-4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244060"/>
                </a:solidFill>
                <a:latin typeface="Calibri"/>
                <a:cs typeface="Calibri"/>
              </a:rPr>
              <a:t>просвещения </a:t>
            </a:r>
            <a:r>
              <a:rPr sz="1200" b="1" spc="-254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200" b="1" spc="5" dirty="0">
                <a:solidFill>
                  <a:srgbClr val="244060"/>
                </a:solidFill>
                <a:latin typeface="Calibri"/>
                <a:cs typeface="Calibri"/>
              </a:rPr>
              <a:t>Р</a:t>
            </a:r>
            <a:r>
              <a:rPr sz="1200" b="1" dirty="0">
                <a:solidFill>
                  <a:srgbClr val="244060"/>
                </a:solidFill>
                <a:latin typeface="Calibri"/>
                <a:cs typeface="Calibri"/>
              </a:rPr>
              <a:t>оссий</a:t>
            </a:r>
            <a:r>
              <a:rPr sz="1200" b="1" spc="-5" dirty="0">
                <a:solidFill>
                  <a:srgbClr val="244060"/>
                </a:solidFill>
                <a:latin typeface="Calibri"/>
                <a:cs typeface="Calibri"/>
              </a:rPr>
              <a:t>с</a:t>
            </a:r>
            <a:r>
              <a:rPr sz="1200" b="1" spc="-20" dirty="0">
                <a:solidFill>
                  <a:srgbClr val="244060"/>
                </a:solidFill>
                <a:latin typeface="Calibri"/>
                <a:cs typeface="Calibri"/>
              </a:rPr>
              <a:t>к</a:t>
            </a:r>
            <a:r>
              <a:rPr sz="1200" b="1" dirty="0">
                <a:solidFill>
                  <a:srgbClr val="244060"/>
                </a:solidFill>
                <a:latin typeface="Calibri"/>
                <a:cs typeface="Calibri"/>
              </a:rPr>
              <a:t>ой</a:t>
            </a:r>
            <a:r>
              <a:rPr sz="1200" b="1" spc="-8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244060"/>
                </a:solidFill>
                <a:latin typeface="Calibri"/>
                <a:cs typeface="Calibri"/>
              </a:rPr>
              <a:t>Ф</a:t>
            </a:r>
            <a:r>
              <a:rPr sz="1200" b="1" spc="-30" dirty="0">
                <a:solidFill>
                  <a:srgbClr val="244060"/>
                </a:solidFill>
                <a:latin typeface="Calibri"/>
                <a:cs typeface="Calibri"/>
              </a:rPr>
              <a:t>е</a:t>
            </a:r>
            <a:r>
              <a:rPr sz="1200" b="1" spc="-5" dirty="0">
                <a:solidFill>
                  <a:srgbClr val="244060"/>
                </a:solidFill>
                <a:latin typeface="Calibri"/>
                <a:cs typeface="Calibri"/>
              </a:rPr>
              <a:t>д</a:t>
            </a:r>
            <a:r>
              <a:rPr sz="1200" b="1" spc="-10" dirty="0">
                <a:solidFill>
                  <a:srgbClr val="244060"/>
                </a:solidFill>
                <a:latin typeface="Calibri"/>
                <a:cs typeface="Calibri"/>
              </a:rPr>
              <a:t>е</a:t>
            </a:r>
            <a:r>
              <a:rPr sz="1200" b="1" dirty="0">
                <a:solidFill>
                  <a:srgbClr val="244060"/>
                </a:solidFill>
                <a:latin typeface="Calibri"/>
                <a:cs typeface="Calibri"/>
              </a:rPr>
              <a:t>р</a:t>
            </a:r>
            <a:r>
              <a:rPr sz="1200" b="1" spc="5" dirty="0">
                <a:solidFill>
                  <a:srgbClr val="244060"/>
                </a:solidFill>
                <a:latin typeface="Calibri"/>
                <a:cs typeface="Calibri"/>
              </a:rPr>
              <a:t>а</a:t>
            </a:r>
            <a:r>
              <a:rPr sz="1200" b="1" spc="-5" dirty="0">
                <a:solidFill>
                  <a:srgbClr val="244060"/>
                </a:solidFill>
                <a:latin typeface="Calibri"/>
                <a:cs typeface="Calibri"/>
              </a:rPr>
              <a:t>ц</a:t>
            </a:r>
            <a:r>
              <a:rPr sz="1200" b="1" dirty="0">
                <a:solidFill>
                  <a:srgbClr val="244060"/>
                </a:solidFill>
                <a:latin typeface="Calibri"/>
                <a:cs typeface="Calibri"/>
              </a:rPr>
              <a:t>ии</a:t>
            </a:r>
            <a:r>
              <a:rPr sz="1200" b="1" spc="-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244060"/>
                </a:solidFill>
                <a:latin typeface="Calibri"/>
                <a:cs typeface="Calibri"/>
              </a:rPr>
              <a:t>и  </a:t>
            </a:r>
            <a:r>
              <a:rPr sz="1200" b="1" spc="-5" dirty="0">
                <a:solidFill>
                  <a:srgbClr val="244060"/>
                </a:solidFill>
                <a:latin typeface="Calibri"/>
                <a:cs typeface="Calibri"/>
              </a:rPr>
              <a:t>Федеральной</a:t>
            </a:r>
            <a:r>
              <a:rPr sz="1200" b="1" spc="-4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244060"/>
                </a:solidFill>
                <a:latin typeface="Calibri"/>
                <a:cs typeface="Calibri"/>
              </a:rPr>
              <a:t>службы</a:t>
            </a:r>
            <a:r>
              <a:rPr sz="1200" b="1" spc="-3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244060"/>
                </a:solidFill>
                <a:latin typeface="Calibri"/>
                <a:cs typeface="Calibri"/>
              </a:rPr>
              <a:t>по</a:t>
            </a:r>
            <a:r>
              <a:rPr sz="1200" b="1" spc="-10" dirty="0">
                <a:solidFill>
                  <a:srgbClr val="244060"/>
                </a:solidFill>
                <a:latin typeface="Calibri"/>
                <a:cs typeface="Calibri"/>
              </a:rPr>
              <a:t> надзору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587610" y="1647571"/>
            <a:ext cx="23368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244060"/>
                </a:solidFill>
                <a:latin typeface="Calibri"/>
                <a:cs typeface="Calibri"/>
              </a:rPr>
              <a:t>в</a:t>
            </a:r>
            <a:r>
              <a:rPr sz="1200" b="1" spc="-2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244060"/>
                </a:solidFill>
                <a:latin typeface="Calibri"/>
                <a:cs typeface="Calibri"/>
              </a:rPr>
              <a:t>сфере</a:t>
            </a:r>
            <a:r>
              <a:rPr sz="1200" b="1" spc="-2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244060"/>
                </a:solidFill>
                <a:latin typeface="Calibri"/>
                <a:cs typeface="Calibri"/>
              </a:rPr>
              <a:t>образования</a:t>
            </a:r>
            <a:r>
              <a:rPr sz="1200" b="1" spc="-4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244060"/>
                </a:solidFill>
                <a:latin typeface="Calibri"/>
                <a:cs typeface="Calibri"/>
              </a:rPr>
              <a:t>и</a:t>
            </a:r>
            <a:r>
              <a:rPr sz="1200" b="1" spc="-1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244060"/>
                </a:solidFill>
                <a:latin typeface="Calibri"/>
                <a:cs typeface="Calibri"/>
              </a:rPr>
              <a:t>науки</a:t>
            </a:r>
            <a:r>
              <a:rPr sz="1200" b="1" spc="-4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244060"/>
                </a:solidFill>
                <a:latin typeface="Calibri"/>
                <a:cs typeface="Calibri"/>
              </a:rPr>
              <a:t>от</a:t>
            </a:r>
            <a:r>
              <a:rPr sz="1200" b="1" spc="1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244060"/>
                </a:solidFill>
                <a:latin typeface="Calibri"/>
                <a:cs typeface="Calibri"/>
              </a:rPr>
              <a:t>27</a:t>
            </a:r>
            <a:endParaRPr sz="1200">
              <a:latin typeface="Calibri"/>
              <a:cs typeface="Calibri"/>
            </a:endParaRPr>
          </a:p>
          <a:p>
            <a:pPr marL="3175" algn="ctr">
              <a:lnSpc>
                <a:spcPct val="100000"/>
              </a:lnSpc>
            </a:pPr>
            <a:r>
              <a:rPr sz="1200" b="1" dirty="0">
                <a:solidFill>
                  <a:srgbClr val="244060"/>
                </a:solidFill>
                <a:latin typeface="Calibri"/>
                <a:cs typeface="Calibri"/>
              </a:rPr>
              <a:t>июня</a:t>
            </a:r>
            <a:r>
              <a:rPr sz="1200" b="1" spc="-2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244060"/>
                </a:solidFill>
                <a:latin typeface="Calibri"/>
                <a:cs typeface="Calibri"/>
              </a:rPr>
              <a:t>2023</a:t>
            </a:r>
            <a:r>
              <a:rPr sz="1200" b="1" spc="1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1200" b="1" spc="-25" dirty="0">
                <a:solidFill>
                  <a:srgbClr val="244060"/>
                </a:solidFill>
                <a:latin typeface="Calibri"/>
                <a:cs typeface="Calibri"/>
              </a:rPr>
              <a:t>г.</a:t>
            </a:r>
            <a:r>
              <a:rPr sz="1200" b="1" spc="-10" dirty="0">
                <a:solidFill>
                  <a:srgbClr val="244060"/>
                </a:solidFill>
                <a:latin typeface="Calibri"/>
                <a:cs typeface="Calibri"/>
              </a:rPr>
              <a:t> №483/1233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8042" y="0"/>
            <a:ext cx="6876415" cy="8807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60170" marR="5080" indent="-1347470">
              <a:lnSpc>
                <a:spcPct val="100000"/>
              </a:lnSpc>
              <a:spcBef>
                <a:spcPts val="105"/>
              </a:spcBef>
            </a:pPr>
            <a:r>
              <a:rPr sz="2800" dirty="0">
                <a:solidFill>
                  <a:srgbClr val="244060"/>
                </a:solidFill>
                <a:latin typeface="Calibri"/>
                <a:cs typeface="Calibri"/>
              </a:rPr>
              <a:t>Организация</a:t>
            </a:r>
            <a:r>
              <a:rPr sz="2800" spc="-3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44060"/>
                </a:solidFill>
                <a:latin typeface="Calibri"/>
                <a:cs typeface="Calibri"/>
              </a:rPr>
              <a:t>работы</a:t>
            </a:r>
            <a:r>
              <a:rPr sz="2800" spc="-5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44060"/>
                </a:solidFill>
                <a:latin typeface="Calibri"/>
                <a:cs typeface="Calibri"/>
              </a:rPr>
              <a:t>предметных</a:t>
            </a:r>
            <a:r>
              <a:rPr sz="2800" spc="-9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44060"/>
                </a:solidFill>
                <a:latin typeface="Calibri"/>
                <a:cs typeface="Calibri"/>
              </a:rPr>
              <a:t>комиссий </a:t>
            </a:r>
            <a:r>
              <a:rPr sz="2800" spc="-62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800" spc="5" dirty="0">
                <a:solidFill>
                  <a:srgbClr val="244060"/>
                </a:solidFill>
                <a:latin typeface="Calibri"/>
                <a:cs typeface="Calibri"/>
              </a:rPr>
              <a:t>в</a:t>
            </a:r>
            <a:r>
              <a:rPr sz="2800" spc="-1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44060"/>
                </a:solidFill>
                <a:latin typeface="Calibri"/>
                <a:cs typeface="Calibri"/>
              </a:rPr>
              <a:t>дополнительный</a:t>
            </a:r>
            <a:r>
              <a:rPr sz="2800" spc="-10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44060"/>
                </a:solidFill>
                <a:latin typeface="Calibri"/>
                <a:cs typeface="Calibri"/>
              </a:rPr>
              <a:t>период</a:t>
            </a:r>
            <a:endParaRPr sz="28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43700" y="926972"/>
          <a:ext cx="11690349" cy="56947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3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Дата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экзамена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90195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Дата</a:t>
                      </a:r>
                      <a:r>
                        <a:rPr sz="14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проверки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Предмет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56944" marR="207645" indent="-73787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Количество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экспертов </a:t>
                      </a:r>
                      <a:r>
                        <a:rPr sz="1400" b="1" spc="-3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ПК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04.09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spc="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06.09.-08.09.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Математика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07.09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11.09.-12.09.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Русский</a:t>
                      </a:r>
                      <a:r>
                        <a:rPr sz="1600" b="1" spc="-6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язык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12.09.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14.09.-15.09.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b="1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История,</a:t>
                      </a:r>
                      <a:r>
                        <a:rPr sz="1600" b="1" spc="-2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биология,</a:t>
                      </a:r>
                      <a:r>
                        <a:rPr sz="1600" b="1" spc="-3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физика,</a:t>
                      </a:r>
                      <a:r>
                        <a:rPr sz="1600" b="1" spc="-2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география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35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1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15.09.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54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600" b="1" spc="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18.09.-20.09.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54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Обществознание,</a:t>
                      </a:r>
                      <a:r>
                        <a:rPr sz="1600" b="1" spc="-7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химия, информатика,</a:t>
                      </a:r>
                      <a:r>
                        <a:rPr sz="1600" b="1" spc="-5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литература,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600" b="1" spc="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ос</a:t>
                      </a:r>
                      <a:r>
                        <a:rPr sz="1600" b="1" spc="-1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ра</a:t>
                      </a:r>
                      <a:r>
                        <a:rPr sz="1600" b="1" spc="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нн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ые</a:t>
                      </a:r>
                      <a:r>
                        <a:rPr sz="1600" b="1" spc="-7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я</a:t>
                      </a:r>
                      <a:r>
                        <a:rPr sz="1600" b="1" spc="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з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ы</a:t>
                      </a:r>
                      <a:r>
                        <a:rPr sz="1600" b="1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и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51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54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19.09.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21.09.-22.09.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i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Резерв:</a:t>
                      </a:r>
                      <a:r>
                        <a:rPr sz="1600" b="1" i="1" spc="-5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русский</a:t>
                      </a:r>
                      <a:r>
                        <a:rPr sz="1600" b="1" spc="-5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язык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20.09.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600" b="1" spc="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22.09.-25.09.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600" b="1" i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Резерв:</a:t>
                      </a:r>
                      <a:r>
                        <a:rPr sz="1600" b="1" i="1" spc="-5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математика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31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21.09.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25.09.-26.09.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0245" marR="233679" indent="-448309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600" b="1" i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Резерв: </a:t>
                      </a:r>
                      <a:r>
                        <a:rPr sz="1600" b="1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история, биология, физика, география, 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обществознание, </a:t>
                      </a:r>
                      <a:r>
                        <a:rPr sz="1600" b="1" spc="-35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химия, информатика,</a:t>
                      </a:r>
                      <a:r>
                        <a:rPr sz="1600" b="1" spc="-6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литература,</a:t>
                      </a:r>
                      <a:r>
                        <a:rPr sz="1600" b="1" spc="-5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иностранные</a:t>
                      </a:r>
                      <a:r>
                        <a:rPr sz="1600" b="1" spc="-6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языки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86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5978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22.09.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58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600" b="1" spc="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25.09.-27.09.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58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b="1" i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Резерв:</a:t>
                      </a:r>
                      <a:r>
                        <a:rPr sz="1600" b="1" i="1" spc="-4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история,</a:t>
                      </a:r>
                      <a:r>
                        <a:rPr sz="1600" b="1" spc="1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биология,</a:t>
                      </a:r>
                      <a:r>
                        <a:rPr sz="1600" b="1" spc="-3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физика,</a:t>
                      </a:r>
                      <a:r>
                        <a:rPr sz="1600" b="1" spc="-3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география,</a:t>
                      </a:r>
                      <a:r>
                        <a:rPr sz="1600" b="1" spc="-3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обществознание,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химия,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информатика,</a:t>
                      </a:r>
                      <a:r>
                        <a:rPr sz="1600" b="1" spc="-4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литература,</a:t>
                      </a:r>
                      <a:r>
                        <a:rPr sz="1600" b="1" spc="-4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иностранные</a:t>
                      </a:r>
                      <a:r>
                        <a:rPr sz="1600" b="1" spc="-6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языки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86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58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37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23.09.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25.09.-28.09.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2895" marR="29019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i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Резерв: </a:t>
                      </a:r>
                      <a:r>
                        <a:rPr sz="1600" b="1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русский 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язык, </a:t>
                      </a:r>
                      <a:r>
                        <a:rPr sz="1600" b="1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математика, история, биология, физика, </a:t>
                      </a:r>
                      <a:r>
                        <a:rPr sz="1600" b="1" spc="-35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география, 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обществознание, </a:t>
                      </a:r>
                      <a:r>
                        <a:rPr sz="1600" b="1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химия, информатика, 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литература, </a:t>
                      </a:r>
                      <a:r>
                        <a:rPr sz="1600" b="1" spc="-35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иностранные</a:t>
                      </a:r>
                      <a:r>
                        <a:rPr sz="1600" b="1" spc="-7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языки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130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4416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Место</a:t>
                      </a:r>
                      <a:r>
                        <a:rPr sz="1600" b="1" spc="-2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работы:</a:t>
                      </a:r>
                      <a:r>
                        <a:rPr sz="1600" b="1" spc="-5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Региональный</a:t>
                      </a:r>
                      <a:r>
                        <a:rPr sz="1600" spc="-5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центр </a:t>
                      </a:r>
                      <a:r>
                        <a:rPr sz="160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обработки</a:t>
                      </a:r>
                      <a:r>
                        <a:rPr sz="1600" spc="-3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информации</a:t>
                      </a:r>
                      <a:r>
                        <a:rPr sz="1600" spc="-1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ГИА-9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Адрес:</a:t>
                      </a:r>
                      <a:r>
                        <a:rPr sz="1600" b="1" spc="-5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ул.</a:t>
                      </a:r>
                      <a:r>
                        <a:rPr sz="1600" spc="-1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Сормовская, </a:t>
                      </a:r>
                      <a:r>
                        <a:rPr sz="160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3/7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Количество</a:t>
                      </a:r>
                      <a:r>
                        <a:rPr sz="1600" b="1" spc="-5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экспертов</a:t>
                      </a:r>
                      <a:r>
                        <a:rPr sz="1600" b="1" spc="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ПК</a:t>
                      </a:r>
                      <a:r>
                        <a:rPr sz="1600" b="1" spc="-6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r>
                        <a:rPr sz="1600" spc="2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всем </a:t>
                      </a:r>
                      <a:r>
                        <a:rPr sz="160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учебным</a:t>
                      </a:r>
                      <a:r>
                        <a:rPr sz="1600" spc="-3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предметам</a:t>
                      </a:r>
                      <a:r>
                        <a:rPr sz="1600" spc="2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spc="2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0F243E"/>
                          </a:solidFill>
                          <a:latin typeface="Calibri"/>
                          <a:cs typeface="Calibri"/>
                        </a:rPr>
                        <a:t>130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8CD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96600" y="131063"/>
            <a:ext cx="1191768" cy="57911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6339" y="19888"/>
            <a:ext cx="7974965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1F487C"/>
                </a:solidFill>
                <a:latin typeface="Calibri"/>
                <a:cs typeface="Calibri"/>
              </a:rPr>
              <a:t>График</a:t>
            </a:r>
            <a:r>
              <a:rPr sz="2400" spc="-3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обработки экзаменационных</a:t>
            </a:r>
            <a:r>
              <a:rPr sz="2400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работ</a:t>
            </a:r>
            <a:r>
              <a:rPr sz="24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и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 рассмотрения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апелляций</a:t>
            </a:r>
            <a:r>
              <a:rPr sz="240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о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несогласии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с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выставленными</a:t>
            </a:r>
            <a:r>
              <a:rPr sz="2400" spc="3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баллами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87456" y="240791"/>
            <a:ext cx="1167383" cy="563879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3317" y="1076705"/>
          <a:ext cx="11984986" cy="5535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6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8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7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22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293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01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Экзамен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Дата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экзамена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95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Завершение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обработки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45085" marR="41275" algn="ctr">
                        <a:lnSpc>
                          <a:spcPct val="106700"/>
                        </a:lnSpc>
                        <a:spcBef>
                          <a:spcPts val="2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э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ам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цио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нн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ы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х  работ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региональном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уровне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п.75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Нового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Порядка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95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ф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ици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ь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ы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й</a:t>
                      </a:r>
                      <a:r>
                        <a:rPr sz="12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ен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ь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74320" marR="267970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ржд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ен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ия  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результатов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п.76</a:t>
                      </a:r>
                      <a:r>
                        <a:rPr sz="12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Нового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Порядка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395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ф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ици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ь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ы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й</a:t>
                      </a:r>
                      <a:r>
                        <a:rPr sz="12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ен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ь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32410" marR="226695" indent="133985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объявления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зн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я)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6510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ь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ов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ГИ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п.79</a:t>
                      </a:r>
                      <a:r>
                        <a:rPr sz="12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Нового</a:t>
                      </a:r>
                      <a:r>
                        <a:rPr sz="12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Порядка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95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Приём</a:t>
                      </a:r>
                      <a:r>
                        <a:rPr sz="12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апелляций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ес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ии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90830" marR="281305" algn="ctr">
                        <a:lnSpc>
                          <a:spcPct val="106700"/>
                        </a:lnSpc>
                        <a:spcBef>
                          <a:spcPts val="25"/>
                        </a:spcBef>
                      </a:pP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вы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ав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нн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ым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  баллами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п.88</a:t>
                      </a:r>
                      <a:r>
                        <a:rPr sz="12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Нового</a:t>
                      </a:r>
                      <a:r>
                        <a:rPr sz="12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Порядка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95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Рассмотрение</a:t>
                      </a:r>
                      <a:r>
                        <a:rPr sz="12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апелляций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2230" marR="5143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несогласии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выставленными </a:t>
                      </a:r>
                      <a:r>
                        <a:rPr sz="1200" b="1" spc="-2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баллами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п.91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Нового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Порядка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95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Утверждение</a:t>
                      </a:r>
                      <a:r>
                        <a:rPr sz="12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ГЭК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21310" marR="311785" algn="ctr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ь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ов 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апелляции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ес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ии</a:t>
                      </a:r>
                      <a:r>
                        <a:rPr sz="12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выставленными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21310" marR="311150" algn="ctr">
                        <a:lnSpc>
                          <a:spcPct val="106700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баллами 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п.92</a:t>
                      </a:r>
                      <a:r>
                        <a:rPr sz="12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Нового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Порядка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0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9050"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Математика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398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04.09.</a:t>
                      </a:r>
                      <a:r>
                        <a:rPr sz="1200" b="1" spc="3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09.09.</a:t>
                      </a:r>
                      <a:r>
                        <a:rPr sz="1200" b="1" spc="3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(сб)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211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11.09.</a:t>
                      </a:r>
                      <a:r>
                        <a:rPr sz="1200" b="1" spc="3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3053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13.09.</a:t>
                      </a:r>
                      <a:r>
                        <a:rPr sz="1200" b="1" spc="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(ср)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0419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14.09.</a:t>
                      </a:r>
                      <a:r>
                        <a:rPr sz="1200" b="1" spc="-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(чт)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49784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15.09.</a:t>
                      </a:r>
                      <a:r>
                        <a:rPr sz="12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(пт)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9250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15.09.</a:t>
                      </a:r>
                      <a:r>
                        <a:rPr sz="1200" b="1" spc="3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(пт)-20.09.</a:t>
                      </a:r>
                      <a:r>
                        <a:rPr sz="12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(ср)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4607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18.09.</a:t>
                      </a:r>
                      <a:r>
                        <a:rPr sz="1200" b="1" spc="4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(пн)-21.09.</a:t>
                      </a:r>
                      <a:r>
                        <a:rPr sz="12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(чт)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372745" algn="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22.09.</a:t>
                      </a:r>
                      <a:r>
                        <a:rPr sz="1200" b="1" spc="4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(пт)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0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Ру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ий</a:t>
                      </a:r>
                      <a:r>
                        <a:rPr sz="1200" b="1" spc="-8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я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ы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07.09.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(чт)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12.09.</a:t>
                      </a:r>
                      <a:r>
                        <a:rPr sz="1200" b="1" spc="4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(вт)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163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13.09.</a:t>
                      </a:r>
                      <a:r>
                        <a:rPr sz="1200" b="1" spc="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(ср)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3370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15.09.</a:t>
                      </a:r>
                      <a:r>
                        <a:rPr sz="1200" b="1" spc="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(пт)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8577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18.09.</a:t>
                      </a:r>
                      <a:r>
                        <a:rPr sz="12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(пн)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101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19.09.</a:t>
                      </a:r>
                      <a:r>
                        <a:rPr sz="12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(вт)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4965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19.09.</a:t>
                      </a:r>
                      <a:r>
                        <a:rPr sz="1200" b="1" spc="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(вт)-22.09. (пт)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36550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20.09.</a:t>
                      </a:r>
                      <a:r>
                        <a:rPr sz="1200" b="1" spc="4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(ср)-25.09.</a:t>
                      </a:r>
                      <a:r>
                        <a:rPr sz="1200" b="1" spc="3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375920" algn="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26.09.</a:t>
                      </a:r>
                      <a:r>
                        <a:rPr sz="1200" b="1" spc="4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(вт)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1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История,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физика,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биология,</a:t>
                      </a:r>
                      <a:r>
                        <a:rPr sz="12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география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12.09.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1115"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(вт)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25755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17.09.</a:t>
                      </a:r>
                      <a:r>
                        <a:rPr sz="1200" b="1" spc="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(вс)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7211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18.09.</a:t>
                      </a:r>
                      <a:r>
                        <a:rPr sz="1200" b="1" spc="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3053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20.09.</a:t>
                      </a:r>
                      <a:r>
                        <a:rPr sz="1200" b="1" spc="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(ср)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041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21.09.</a:t>
                      </a:r>
                      <a:r>
                        <a:rPr sz="1200" b="1" spc="-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(чт)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49784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22.09.</a:t>
                      </a:r>
                      <a:r>
                        <a:rPr sz="12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(пт)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22.09.</a:t>
                      </a:r>
                      <a:r>
                        <a:rPr sz="1200" b="1" spc="3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(пт)-27.09.</a:t>
                      </a:r>
                      <a:r>
                        <a:rPr sz="1200" b="1" spc="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(ср)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4607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25.09.</a:t>
                      </a:r>
                      <a:r>
                        <a:rPr sz="1200" b="1" spc="3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(пн)-28.09. (чт)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372745" algn="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29.09.</a:t>
                      </a:r>
                      <a:r>
                        <a:rPr sz="1200" b="1" spc="4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(пт)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0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7155" marR="92710" indent="-2540" algn="ctr">
                        <a:lnSpc>
                          <a:spcPct val="107500"/>
                        </a:lnSpc>
                        <a:spcBef>
                          <a:spcPts val="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Обществознание,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химия,</a:t>
                      </a:r>
                      <a:r>
                        <a:rPr sz="12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информатика, </a:t>
                      </a:r>
                      <a:r>
                        <a:rPr sz="1200" b="1" spc="-254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литература,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иностранные</a:t>
                      </a:r>
                      <a:r>
                        <a:rPr sz="12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языки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15.09.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(пт)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20.09.</a:t>
                      </a:r>
                      <a:r>
                        <a:rPr sz="1200" b="1" spc="3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(ср)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9052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21.09.</a:t>
                      </a:r>
                      <a:r>
                        <a:rPr sz="1200" b="1" spc="3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(чт)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3053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23.09.</a:t>
                      </a:r>
                      <a:r>
                        <a:rPr sz="1200" b="1" spc="4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(сб)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85775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25.09.</a:t>
                      </a:r>
                      <a:r>
                        <a:rPr sz="12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(пн)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1015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26.09.</a:t>
                      </a:r>
                      <a:r>
                        <a:rPr sz="12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(вт)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2900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26.09.</a:t>
                      </a:r>
                      <a:r>
                        <a:rPr sz="1200" b="1" spc="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(вт)-29.09.</a:t>
                      </a:r>
                      <a:r>
                        <a:rPr sz="12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365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27.09.</a:t>
                      </a:r>
                      <a:r>
                        <a:rPr sz="1200" b="1" spc="4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(ср)-02.10.</a:t>
                      </a:r>
                      <a:r>
                        <a:rPr sz="1200" b="1" spc="3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375920" algn="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2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03.09.</a:t>
                      </a:r>
                      <a:r>
                        <a:rPr sz="1200" b="1" spc="4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(вт)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2694" y="19888"/>
            <a:ext cx="7974965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1F487C"/>
                </a:solidFill>
                <a:latin typeface="Calibri"/>
                <a:cs typeface="Calibri"/>
              </a:rPr>
              <a:t>График</a:t>
            </a:r>
            <a:r>
              <a:rPr sz="2400" spc="-3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обработки экзаменационных</a:t>
            </a:r>
            <a:r>
              <a:rPr sz="2400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работ</a:t>
            </a:r>
            <a:r>
              <a:rPr sz="24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и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 рассмотрения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апелляций</a:t>
            </a:r>
            <a:r>
              <a:rPr sz="2400" spc="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о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несогласии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487C"/>
                </a:solidFill>
                <a:latin typeface="Calibri"/>
                <a:cs typeface="Calibri"/>
              </a:rPr>
              <a:t>с</a:t>
            </a:r>
            <a:r>
              <a:rPr sz="24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487C"/>
                </a:solidFill>
                <a:latin typeface="Calibri"/>
                <a:cs typeface="Calibri"/>
              </a:rPr>
              <a:t>выставленными</a:t>
            </a:r>
            <a:r>
              <a:rPr sz="2400" spc="3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F487C"/>
                </a:solidFill>
                <a:latin typeface="Calibri"/>
                <a:cs typeface="Calibri"/>
              </a:rPr>
              <a:t>баллами</a:t>
            </a:r>
            <a:endParaRPr sz="24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-6350" y="1009777"/>
          <a:ext cx="12148183" cy="55936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4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15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107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Экзамен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та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эк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ена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Завершение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8260" marR="40005" indent="-317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обработки 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эк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ен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ац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нн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ы  х работ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на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региональном 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уровне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п.75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Нового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Порядка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Оф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ц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иа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ь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ый</a:t>
                      </a:r>
                      <a:r>
                        <a:rPr sz="11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ень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74320" marR="26987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ут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ж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ен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я  результатов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п.76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Нового</a:t>
                      </a:r>
                      <a:r>
                        <a:rPr sz="11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Порядка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Оф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ц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иа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ь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ый</a:t>
                      </a:r>
                      <a:r>
                        <a:rPr sz="11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ень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98425" marR="89535" indent="-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объявления 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(ознакомления)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р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ьтатов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ГИ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п.79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Нового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Порядка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ри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ё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ап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елля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ц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й</a:t>
                      </a:r>
                      <a:r>
                        <a:rPr sz="1100" b="1" spc="-7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87325" marR="179070" indent="1905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несогласии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 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вы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ленн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ыми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баллами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п.88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Нового</a:t>
                      </a:r>
                      <a:r>
                        <a:rPr sz="11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Порядка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1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сс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мот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ен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1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ап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елля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ц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й</a:t>
                      </a:r>
                      <a:r>
                        <a:rPr sz="1100" b="1" spc="-7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05740" marR="197485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несогласии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выставленными </a:t>
                      </a:r>
                      <a:r>
                        <a:rPr sz="1100" b="1" spc="-229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баллами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48030" marR="739140" algn="ctr">
                        <a:lnSpc>
                          <a:spcPct val="100000"/>
                        </a:lnSpc>
                      </a:pP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.9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Ново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  Порядка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ts val="1255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ж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ен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1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Э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15595" marR="325120" algn="ctr">
                        <a:lnSpc>
                          <a:spcPct val="100000"/>
                        </a:lnSpc>
                      </a:pP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ьт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  апелляции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87325" marR="197485" indent="-1270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несогласии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 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вы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ленн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ыми  баллами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R="13970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п.92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Нового</a:t>
                      </a:r>
                      <a:r>
                        <a:rPr sz="11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Порядка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734"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b="1" i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РЕЗЕРВ: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русский</a:t>
                      </a:r>
                      <a:r>
                        <a:rPr sz="1100" b="1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язык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19.09.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(вт)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7686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24.09.</a:t>
                      </a:r>
                      <a:r>
                        <a:rPr sz="1100" b="1" spc="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(вс)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6893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25.09.</a:t>
                      </a:r>
                      <a:r>
                        <a:rPr sz="1100" b="1" spc="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337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27.09.</a:t>
                      </a:r>
                      <a:r>
                        <a:rPr sz="1100" b="1" spc="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(ср)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85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28.09.</a:t>
                      </a:r>
                      <a:r>
                        <a:rPr sz="1100" b="1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(чт)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82270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29.09.</a:t>
                      </a:r>
                      <a:r>
                        <a:rPr sz="1100" b="1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(пт)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9212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29.10.</a:t>
                      </a:r>
                      <a:r>
                        <a:rPr sz="1100" b="1" spc="3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(пт)-04.10. </a:t>
                      </a: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(ср)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70534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02.10.</a:t>
                      </a:r>
                      <a:r>
                        <a:rPr sz="1100" b="1" spc="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(пн)-05.10.</a:t>
                      </a:r>
                      <a:r>
                        <a:rPr sz="1100" b="1" spc="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(чт)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8227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06.09.</a:t>
                      </a:r>
                      <a:r>
                        <a:rPr sz="1100" b="1" spc="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(пт)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734">
                <a:tc>
                  <a:txBody>
                    <a:bodyPr/>
                    <a:lstStyle/>
                    <a:p>
                      <a:pPr algn="ctr">
                        <a:lnSpc>
                          <a:spcPts val="1265"/>
                        </a:lnSpc>
                      </a:pPr>
                      <a:r>
                        <a:rPr sz="1100" b="1" i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РЕЗЕРВ: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математика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20.09.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(ср)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6479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25.09.</a:t>
                      </a:r>
                      <a:r>
                        <a:rPr sz="1100" b="1" spc="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26.09.</a:t>
                      </a:r>
                      <a:r>
                        <a:rPr sz="1100" b="1" spc="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(вт)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3942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28.09.</a:t>
                      </a:r>
                      <a:r>
                        <a:rPr sz="1100" b="1" spc="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(чт)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82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29.09.</a:t>
                      </a:r>
                      <a:r>
                        <a:rPr sz="1100" b="1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(пт)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69570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02.10.</a:t>
                      </a:r>
                      <a:r>
                        <a:rPr sz="1100" b="1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8577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02.10.</a:t>
                      </a:r>
                      <a:r>
                        <a:rPr sz="1100" b="1" spc="5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(пн)-05.10.</a:t>
                      </a:r>
                      <a:r>
                        <a:rPr sz="1100" b="1" spc="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(чт)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79425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03.10.</a:t>
                      </a:r>
                      <a:r>
                        <a:rPr sz="1100" b="1" spc="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(вт)-06.10.</a:t>
                      </a:r>
                      <a:r>
                        <a:rPr sz="1100" b="1" spc="3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(пт)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7020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09.10.</a:t>
                      </a:r>
                      <a:r>
                        <a:rPr sz="1100" b="1" spc="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746">
                <a:tc>
                  <a:txBody>
                    <a:bodyPr/>
                    <a:lstStyle/>
                    <a:p>
                      <a:pPr algn="ctr">
                        <a:lnSpc>
                          <a:spcPts val="1265"/>
                        </a:lnSpc>
                      </a:pPr>
                      <a:r>
                        <a:rPr sz="1100" b="1" i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РЕЗЕРВ: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2865" marR="58419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история, физика,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биология,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география, обществознание,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х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я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нфо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тер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ура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  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нос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ые</a:t>
                      </a:r>
                      <a:r>
                        <a:rPr sz="11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я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ыки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21.09.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(чт)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64795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25.09.</a:t>
                      </a:r>
                      <a:r>
                        <a:rPr sz="1100" b="1" spc="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26.09.</a:t>
                      </a:r>
                      <a:r>
                        <a:rPr sz="1100" b="1" spc="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(вт)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39420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28.09.</a:t>
                      </a:r>
                      <a:r>
                        <a:rPr sz="1100" b="1" spc="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(чт)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8227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29.09.</a:t>
                      </a:r>
                      <a:r>
                        <a:rPr sz="1100" b="1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(пт)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69570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02.10.</a:t>
                      </a:r>
                      <a:r>
                        <a:rPr sz="1100" b="1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85775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02.10.</a:t>
                      </a:r>
                      <a:r>
                        <a:rPr sz="1100" b="1" spc="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(пн)-05.10. (чт)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80059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03.10.</a:t>
                      </a:r>
                      <a:r>
                        <a:rPr sz="1100" b="1" spc="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(вт)-06.10.</a:t>
                      </a:r>
                      <a:r>
                        <a:rPr sz="1100" b="1" spc="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(пт)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70205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09.10.</a:t>
                      </a:r>
                      <a:r>
                        <a:rPr sz="1100" b="1" spc="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747">
                <a:tc>
                  <a:txBody>
                    <a:bodyPr/>
                    <a:lstStyle/>
                    <a:p>
                      <a:pPr algn="ctr">
                        <a:lnSpc>
                          <a:spcPts val="1270"/>
                        </a:lnSpc>
                      </a:pPr>
                      <a:r>
                        <a:rPr sz="1100" b="1" i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РЕЗЕРВ: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2865" marR="58419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история, физика,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биология,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география, обществознание,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х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я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нфо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тер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ура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  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ра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нн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ые</a:t>
                      </a:r>
                      <a:r>
                        <a:rPr sz="11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я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ыки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22.09.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(пт)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64795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25.09.</a:t>
                      </a:r>
                      <a:r>
                        <a:rPr sz="1100" b="1" spc="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26.09.</a:t>
                      </a:r>
                      <a:r>
                        <a:rPr sz="1100" b="1" spc="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(вт)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39420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28.09.</a:t>
                      </a:r>
                      <a:r>
                        <a:rPr sz="1100" b="1" spc="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(чт)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8227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29.09.</a:t>
                      </a:r>
                      <a:r>
                        <a:rPr sz="1100" b="1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(пт)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69570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02.10.</a:t>
                      </a:r>
                      <a:r>
                        <a:rPr sz="1100" b="1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85775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02.10.</a:t>
                      </a:r>
                      <a:r>
                        <a:rPr sz="1100" b="1" spc="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(пн)-05.10. (чт)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80059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03.10.</a:t>
                      </a:r>
                      <a:r>
                        <a:rPr sz="1100" b="1" spc="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(вт)-06.10.</a:t>
                      </a:r>
                      <a:r>
                        <a:rPr sz="1100" b="1" spc="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(пт)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70205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09.10.</a:t>
                      </a:r>
                      <a:r>
                        <a:rPr sz="1100" b="1" spc="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7998">
                <a:tc>
                  <a:txBody>
                    <a:bodyPr/>
                    <a:lstStyle/>
                    <a:p>
                      <a:pPr algn="ctr">
                        <a:lnSpc>
                          <a:spcPts val="1270"/>
                        </a:lnSpc>
                      </a:pPr>
                      <a:r>
                        <a:rPr sz="1100" b="1" i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РЕЗЕРВ: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30504" marR="225425" indent="45720" algn="just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русский язык, математика, 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история, физика,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биология,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география,</a:t>
                      </a:r>
                      <a:r>
                        <a:rPr sz="11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обществознание,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95934" marR="58419" indent="-433070" algn="just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х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я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нфо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100" b="1" spc="-8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тер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ура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  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ра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нн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ые</a:t>
                      </a:r>
                      <a:r>
                        <a:rPr sz="11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я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ыки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23.09.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(сб)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28.09.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(чт)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29.09.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(пт)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2418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02.10.</a:t>
                      </a:r>
                      <a:r>
                        <a:rPr sz="1100" b="1" spc="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85445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03.10.</a:t>
                      </a: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(вт)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790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04.10.</a:t>
                      </a:r>
                      <a:r>
                        <a:rPr sz="1100" b="1" spc="-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(ср)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80059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04.10.</a:t>
                      </a:r>
                      <a:r>
                        <a:rPr sz="1100" b="1" spc="7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(ср)-09.10.</a:t>
                      </a:r>
                      <a:r>
                        <a:rPr sz="1100" b="1" spc="5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(пн)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82600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05.10.</a:t>
                      </a:r>
                      <a:r>
                        <a:rPr sz="1100" b="1" spc="4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(чт)-10.10.</a:t>
                      </a:r>
                      <a:r>
                        <a:rPr sz="1100" b="1" spc="7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(вт)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7973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100" b="1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11.10.</a:t>
                      </a:r>
                      <a:r>
                        <a:rPr sz="1100" b="1" spc="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(ср)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78895" y="85343"/>
            <a:ext cx="1152144" cy="5608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86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1278</Words>
  <Application>Microsoft Office PowerPoint</Application>
  <PresentationFormat>Широкоэкранный</PresentationFormat>
  <Paragraphs>405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ПОЛИТИКИ КРАСНОДАРСКОГО КРАЯ</vt:lpstr>
      <vt:lpstr>Новый ПОРЯДОК ГИА-9</vt:lpstr>
      <vt:lpstr>Региональная статистика дополнительного периода ГИА-9</vt:lpstr>
      <vt:lpstr>Сроки экзаменов в сентябре 2023 года</vt:lpstr>
      <vt:lpstr>Организация работы предметных комиссий  в дополнительный период</vt:lpstr>
      <vt:lpstr>График обработки экзаменационных работ и рассмотрения апелляций о несогласии с выставленными баллами</vt:lpstr>
      <vt:lpstr>График обработки экзаменационных работ и рассмотрения апелляций о несогласии с выставленными баллами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ПОЛИТИКИ КРАСНОДАРСКОГО КРАЯ</dc:title>
  <cp:lastModifiedBy>Админ</cp:lastModifiedBy>
  <cp:revision>1</cp:revision>
  <dcterms:created xsi:type="dcterms:W3CDTF">2023-08-30T14:18:11Z</dcterms:created>
  <dcterms:modified xsi:type="dcterms:W3CDTF">2023-08-30T14:20:43Z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2023-08-30T00:00:00Z</vt:filetime>
  </property>
</Properties>
</file>